
<file path=[Content_Types].xml><?xml version="1.0" encoding="utf-8"?>
<Types xmlns="http://schemas.openxmlformats.org/package/2006/content-types">
  <Default Extension="jpeg" ContentType="image/jpeg"/>
  <Default Extension="WMF" ContentType="image/x-w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media/image3.jpg" ContentType="image/jpg"/>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handoutMasterIdLst>
    <p:handoutMasterId r:id="rId26"/>
  </p:handoutMasterIdLst>
  <p:sldIdLst>
    <p:sldId id="256" r:id="rId2"/>
    <p:sldId id="576" r:id="rId3"/>
    <p:sldId id="578" r:id="rId4"/>
    <p:sldId id="579" r:id="rId5"/>
    <p:sldId id="593" r:id="rId6"/>
    <p:sldId id="595" r:id="rId7"/>
    <p:sldId id="580" r:id="rId8"/>
    <p:sldId id="581" r:id="rId9"/>
    <p:sldId id="582" r:id="rId10"/>
    <p:sldId id="519" r:id="rId11"/>
    <p:sldId id="497" r:id="rId12"/>
    <p:sldId id="498" r:id="rId13"/>
    <p:sldId id="499" r:id="rId14"/>
    <p:sldId id="500" r:id="rId15"/>
    <p:sldId id="501" r:id="rId16"/>
    <p:sldId id="502" r:id="rId17"/>
    <p:sldId id="503" r:id="rId18"/>
    <p:sldId id="504" r:id="rId19"/>
    <p:sldId id="505" r:id="rId20"/>
    <p:sldId id="587" r:id="rId21"/>
    <p:sldId id="516" r:id="rId22"/>
    <p:sldId id="589" r:id="rId23"/>
    <p:sldId id="590"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28FCCEE3-F192-41E8-9715-9DC12B9B6142}">
          <p14:sldIdLst>
            <p14:sldId id="256"/>
            <p14:sldId id="576"/>
            <p14:sldId id="578"/>
            <p14:sldId id="579"/>
            <p14:sldId id="593"/>
            <p14:sldId id="595"/>
            <p14:sldId id="580"/>
            <p14:sldId id="581"/>
            <p14:sldId id="582"/>
            <p14:sldId id="519"/>
            <p14:sldId id="497"/>
            <p14:sldId id="498"/>
            <p14:sldId id="499"/>
            <p14:sldId id="500"/>
            <p14:sldId id="501"/>
            <p14:sldId id="502"/>
            <p14:sldId id="503"/>
            <p14:sldId id="504"/>
            <p14:sldId id="505"/>
            <p14:sldId id="587"/>
            <p14:sldId id="516"/>
            <p14:sldId id="589"/>
            <p14:sldId id="590"/>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oretta Pierfelice" initials="LP" lastIdx="24" clrIdx="0">
    <p:extLst>
      <p:ext uri="{19B8F6BF-5375-455C-9EA6-DF929625EA0E}">
        <p15:presenceInfo xmlns:p15="http://schemas.microsoft.com/office/powerpoint/2012/main" userId="S-1-5-21-527237240-776561741-839522115-1169" providerId="AD"/>
      </p:ext>
    </p:extLst>
  </p:cmAuthor>
  <p:cmAuthor id="2" name="Justin Vance" initials="JV" lastIdx="29" clrIdx="1">
    <p:extLst>
      <p:ext uri="{19B8F6BF-5375-455C-9EA6-DF929625EA0E}">
        <p15:presenceInfo xmlns:p15="http://schemas.microsoft.com/office/powerpoint/2012/main" userId="S-1-5-21-527237240-776561741-839522115-9213" providerId="AD"/>
      </p:ext>
    </p:extLst>
  </p:cmAuthor>
  <p:cmAuthor id="3" name="Tammy Zimmerman" initials="TZ" lastIdx="4" clrIdx="2">
    <p:extLst>
      <p:ext uri="{19B8F6BF-5375-455C-9EA6-DF929625EA0E}">
        <p15:presenceInfo xmlns:p15="http://schemas.microsoft.com/office/powerpoint/2012/main" userId="S-1-5-21-527237240-776561741-839522115-118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7849" autoAdjust="0"/>
    <p:restoredTop sz="86470" autoAdjust="0"/>
  </p:normalViewPr>
  <p:slideViewPr>
    <p:cSldViewPr snapToGrid="0">
      <p:cViewPr varScale="1">
        <p:scale>
          <a:sx n="88" d="100"/>
          <a:sy n="88" d="100"/>
        </p:scale>
        <p:origin x="150" y="222"/>
      </p:cViewPr>
      <p:guideLst/>
    </p:cSldViewPr>
  </p:slideViewPr>
  <p:outlineViewPr>
    <p:cViewPr>
      <p:scale>
        <a:sx n="33" d="100"/>
        <a:sy n="33" d="100"/>
      </p:scale>
      <p:origin x="0" y="-732"/>
    </p:cViewPr>
  </p:outlineViewPr>
  <p:notesTextViewPr>
    <p:cViewPr>
      <p:scale>
        <a:sx n="1" d="1"/>
        <a:sy n="1" d="1"/>
      </p:scale>
      <p:origin x="0" y="0"/>
    </p:cViewPr>
  </p:notesTextViewPr>
  <p:sorterViewPr>
    <p:cViewPr varScale="1">
      <p:scale>
        <a:sx n="100" d="100"/>
        <a:sy n="100" d="100"/>
      </p:scale>
      <p:origin x="0" y="-19572"/>
    </p:cViewPr>
  </p:sorterViewPr>
  <p:notesViewPr>
    <p:cSldViewPr snapToGrid="0">
      <p:cViewPr varScale="1">
        <p:scale>
          <a:sx n="83" d="100"/>
          <a:sy n="83" d="100"/>
        </p:scale>
        <p:origin x="2010"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commentAuthors" Target="commentAuthors.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A871DD9-BE1B-4087-93DD-972EFCEC6477}" type="datetimeFigureOut">
              <a:rPr lang="en-US" smtClean="0"/>
              <a:t>1/24/2014</a:t>
            </a:fld>
            <a:endParaRPr lang="en-US" dirty="0"/>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35C173F8-E89B-4C3A-AB0A-6044D2968E78}" type="slidenum">
              <a:rPr lang="en-US" smtClean="0"/>
              <a:t>‹#›</a:t>
            </a:fld>
            <a:endParaRPr lang="en-US" dirty="0"/>
          </a:p>
        </p:txBody>
      </p:sp>
    </p:spTree>
    <p:extLst>
      <p:ext uri="{BB962C8B-B14F-4D97-AF65-F5344CB8AC3E}">
        <p14:creationId xmlns:p14="http://schemas.microsoft.com/office/powerpoint/2010/main" val="397989354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159EBA0-D473-48B4-9A49-01A26889A560}" type="datetimeFigureOut">
              <a:rPr lang="en-US" smtClean="0"/>
              <a:t>1/24/2014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189781E-ACD4-4C4E-868D-F599F16648DE}" type="slidenum">
              <a:rPr lang="en-US" smtClean="0"/>
              <a:t>‹#›</a:t>
            </a:fld>
            <a:endParaRPr lang="en-US" dirty="0"/>
          </a:p>
        </p:txBody>
      </p:sp>
    </p:spTree>
    <p:extLst>
      <p:ext uri="{BB962C8B-B14F-4D97-AF65-F5344CB8AC3E}">
        <p14:creationId xmlns:p14="http://schemas.microsoft.com/office/powerpoint/2010/main" val="42508153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START NEW CHAPTER</a:t>
            </a:r>
            <a:r>
              <a:rPr lang="en-US" baseline="0" dirty="0" smtClean="0"/>
              <a:t> HERE FOR YOUTH SELF ADMIN 1491, SECTION BY SECTION</a:t>
            </a:r>
            <a:endParaRPr lang="en-US" dirty="0"/>
          </a:p>
        </p:txBody>
      </p:sp>
      <p:sp>
        <p:nvSpPr>
          <p:cNvPr id="4" name="Slide Number Placeholder 3"/>
          <p:cNvSpPr>
            <a:spLocks noGrp="1"/>
          </p:cNvSpPr>
          <p:nvPr>
            <p:ph type="sldNum" sz="quarter" idx="10"/>
          </p:nvPr>
        </p:nvSpPr>
        <p:spPr/>
        <p:txBody>
          <a:bodyPr/>
          <a:lstStyle/>
          <a:p>
            <a:fld id="{3189781E-ACD4-4C4E-868D-F599F16648DE}" type="slidenum">
              <a:rPr lang="en-US" smtClean="0"/>
              <a:t>4</a:t>
            </a:fld>
            <a:endParaRPr lang="en-US" dirty="0"/>
          </a:p>
        </p:txBody>
      </p:sp>
    </p:spTree>
    <p:extLst>
      <p:ext uri="{BB962C8B-B14F-4D97-AF65-F5344CB8AC3E}">
        <p14:creationId xmlns:p14="http://schemas.microsoft.com/office/powerpoint/2010/main" val="36474962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189781E-ACD4-4C4E-868D-F599F16648DE}" type="slidenum">
              <a:rPr lang="en-US" smtClean="0"/>
              <a:t>8</a:t>
            </a:fld>
            <a:endParaRPr lang="en-US" dirty="0"/>
          </a:p>
        </p:txBody>
      </p:sp>
    </p:spTree>
    <p:extLst>
      <p:ext uri="{BB962C8B-B14F-4D97-AF65-F5344CB8AC3E}">
        <p14:creationId xmlns:p14="http://schemas.microsoft.com/office/powerpoint/2010/main" val="8343833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50DCB5B-A328-4AF9-846D-C3F071389B03}" type="datetimeFigureOut">
              <a:rPr lang="en-US" smtClean="0"/>
              <a:t>1/24/2014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E08219B-7D1A-4863-A2A7-7D1405EA99B0}" type="slidenum">
              <a:rPr lang="en-US" smtClean="0"/>
              <a:t>‹#›</a:t>
            </a:fld>
            <a:endParaRPr lang="en-US" dirty="0"/>
          </a:p>
        </p:txBody>
      </p:sp>
    </p:spTree>
    <p:extLst>
      <p:ext uri="{BB962C8B-B14F-4D97-AF65-F5344CB8AC3E}">
        <p14:creationId xmlns:p14="http://schemas.microsoft.com/office/powerpoint/2010/main" val="42500228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50DCB5B-A328-4AF9-846D-C3F071389B03}" type="datetimeFigureOut">
              <a:rPr lang="en-US" smtClean="0"/>
              <a:t>1/24/2014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E08219B-7D1A-4863-A2A7-7D1405EA99B0}" type="slidenum">
              <a:rPr lang="en-US" smtClean="0"/>
              <a:t>‹#›</a:t>
            </a:fld>
            <a:endParaRPr lang="en-US" dirty="0"/>
          </a:p>
        </p:txBody>
      </p:sp>
    </p:spTree>
    <p:extLst>
      <p:ext uri="{BB962C8B-B14F-4D97-AF65-F5344CB8AC3E}">
        <p14:creationId xmlns:p14="http://schemas.microsoft.com/office/powerpoint/2010/main" val="30157812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50DCB5B-A328-4AF9-846D-C3F071389B03}" type="datetimeFigureOut">
              <a:rPr lang="en-US" smtClean="0"/>
              <a:t>1/24/2014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E08219B-7D1A-4863-A2A7-7D1405EA99B0}" type="slidenum">
              <a:rPr lang="en-US" smtClean="0"/>
              <a:t>‹#›</a:t>
            </a:fld>
            <a:endParaRPr lang="en-US" dirty="0"/>
          </a:p>
        </p:txBody>
      </p:sp>
    </p:spTree>
    <p:extLst>
      <p:ext uri="{BB962C8B-B14F-4D97-AF65-F5344CB8AC3E}">
        <p14:creationId xmlns:p14="http://schemas.microsoft.com/office/powerpoint/2010/main" val="1254854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50DCB5B-A328-4AF9-846D-C3F071389B03}" type="datetimeFigureOut">
              <a:rPr lang="en-US" smtClean="0"/>
              <a:t>1/24/2014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E08219B-7D1A-4863-A2A7-7D1405EA99B0}" type="slidenum">
              <a:rPr lang="en-US" smtClean="0"/>
              <a:t>‹#›</a:t>
            </a:fld>
            <a:endParaRPr lang="en-US" dirty="0"/>
          </a:p>
        </p:txBody>
      </p:sp>
    </p:spTree>
    <p:extLst>
      <p:ext uri="{BB962C8B-B14F-4D97-AF65-F5344CB8AC3E}">
        <p14:creationId xmlns:p14="http://schemas.microsoft.com/office/powerpoint/2010/main" val="3857570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50DCB5B-A328-4AF9-846D-C3F071389B03}" type="datetimeFigureOut">
              <a:rPr lang="en-US" smtClean="0"/>
              <a:t>1/24/2014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E08219B-7D1A-4863-A2A7-7D1405EA99B0}" type="slidenum">
              <a:rPr lang="en-US" smtClean="0"/>
              <a:t>‹#›</a:t>
            </a:fld>
            <a:endParaRPr lang="en-US" dirty="0"/>
          </a:p>
        </p:txBody>
      </p:sp>
    </p:spTree>
    <p:extLst>
      <p:ext uri="{BB962C8B-B14F-4D97-AF65-F5344CB8AC3E}">
        <p14:creationId xmlns:p14="http://schemas.microsoft.com/office/powerpoint/2010/main" val="30124206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50DCB5B-A328-4AF9-846D-C3F071389B03}" type="datetimeFigureOut">
              <a:rPr lang="en-US" smtClean="0"/>
              <a:t>1/24/2014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E08219B-7D1A-4863-A2A7-7D1405EA99B0}" type="slidenum">
              <a:rPr lang="en-US" smtClean="0"/>
              <a:t>‹#›</a:t>
            </a:fld>
            <a:endParaRPr lang="en-US" dirty="0"/>
          </a:p>
        </p:txBody>
      </p:sp>
    </p:spTree>
    <p:extLst>
      <p:ext uri="{BB962C8B-B14F-4D97-AF65-F5344CB8AC3E}">
        <p14:creationId xmlns:p14="http://schemas.microsoft.com/office/powerpoint/2010/main" val="28853038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50DCB5B-A328-4AF9-846D-C3F071389B03}" type="datetimeFigureOut">
              <a:rPr lang="en-US" smtClean="0"/>
              <a:t>1/24/2014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1E08219B-7D1A-4863-A2A7-7D1405EA99B0}" type="slidenum">
              <a:rPr lang="en-US" smtClean="0"/>
              <a:t>‹#›</a:t>
            </a:fld>
            <a:endParaRPr lang="en-US" dirty="0"/>
          </a:p>
        </p:txBody>
      </p:sp>
    </p:spTree>
    <p:extLst>
      <p:ext uri="{BB962C8B-B14F-4D97-AF65-F5344CB8AC3E}">
        <p14:creationId xmlns:p14="http://schemas.microsoft.com/office/powerpoint/2010/main" val="14684611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50DCB5B-A328-4AF9-846D-C3F071389B03}" type="datetimeFigureOut">
              <a:rPr lang="en-US" smtClean="0"/>
              <a:t>1/24/2014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1E08219B-7D1A-4863-A2A7-7D1405EA99B0}" type="slidenum">
              <a:rPr lang="en-US" smtClean="0"/>
              <a:t>‹#›</a:t>
            </a:fld>
            <a:endParaRPr lang="en-US" dirty="0"/>
          </a:p>
        </p:txBody>
      </p:sp>
    </p:spTree>
    <p:extLst>
      <p:ext uri="{BB962C8B-B14F-4D97-AF65-F5344CB8AC3E}">
        <p14:creationId xmlns:p14="http://schemas.microsoft.com/office/powerpoint/2010/main" val="17030532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50DCB5B-A328-4AF9-846D-C3F071389B03}" type="datetimeFigureOut">
              <a:rPr lang="en-US" smtClean="0"/>
              <a:t>1/24/2014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1E08219B-7D1A-4863-A2A7-7D1405EA99B0}" type="slidenum">
              <a:rPr lang="en-US" smtClean="0"/>
              <a:t>‹#›</a:t>
            </a:fld>
            <a:endParaRPr lang="en-US" dirty="0"/>
          </a:p>
        </p:txBody>
      </p:sp>
    </p:spTree>
    <p:extLst>
      <p:ext uri="{BB962C8B-B14F-4D97-AF65-F5344CB8AC3E}">
        <p14:creationId xmlns:p14="http://schemas.microsoft.com/office/powerpoint/2010/main" val="175386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50DCB5B-A328-4AF9-846D-C3F071389B03}" type="datetimeFigureOut">
              <a:rPr lang="en-US" smtClean="0"/>
              <a:t>1/24/2014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E08219B-7D1A-4863-A2A7-7D1405EA99B0}" type="slidenum">
              <a:rPr lang="en-US" smtClean="0"/>
              <a:t>‹#›</a:t>
            </a:fld>
            <a:endParaRPr lang="en-US" dirty="0"/>
          </a:p>
        </p:txBody>
      </p:sp>
    </p:spTree>
    <p:extLst>
      <p:ext uri="{BB962C8B-B14F-4D97-AF65-F5344CB8AC3E}">
        <p14:creationId xmlns:p14="http://schemas.microsoft.com/office/powerpoint/2010/main" val="32759238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50DCB5B-A328-4AF9-846D-C3F071389B03}" type="datetimeFigureOut">
              <a:rPr lang="en-US" smtClean="0"/>
              <a:t>1/24/2014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E08219B-7D1A-4863-A2A7-7D1405EA99B0}" type="slidenum">
              <a:rPr lang="en-US" smtClean="0"/>
              <a:t>‹#›</a:t>
            </a:fld>
            <a:endParaRPr lang="en-US" dirty="0"/>
          </a:p>
        </p:txBody>
      </p:sp>
    </p:spTree>
    <p:extLst>
      <p:ext uri="{BB962C8B-B14F-4D97-AF65-F5344CB8AC3E}">
        <p14:creationId xmlns:p14="http://schemas.microsoft.com/office/powerpoint/2010/main" val="27645190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50DCB5B-A328-4AF9-846D-C3F071389B03}" type="datetimeFigureOut">
              <a:rPr lang="en-US" smtClean="0"/>
              <a:t>1/24/2014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E08219B-7D1A-4863-A2A7-7D1405EA99B0}" type="slidenum">
              <a:rPr lang="en-US" smtClean="0"/>
              <a:t>‹#›</a:t>
            </a:fld>
            <a:endParaRPr lang="en-US" dirty="0"/>
          </a:p>
        </p:txBody>
      </p:sp>
    </p:spTree>
    <p:extLst>
      <p:ext uri="{BB962C8B-B14F-4D97-AF65-F5344CB8AC3E}">
        <p14:creationId xmlns:p14="http://schemas.microsoft.com/office/powerpoint/2010/main" val="172079327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8000"/>
            <a:lum/>
          </a:blip>
          <a:srcRect/>
          <a:stretch>
            <a:fillRect t="-39000" b="-39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254001"/>
            <a:ext cx="9144000" cy="1300162"/>
          </a:xfrm>
        </p:spPr>
        <p:txBody>
          <a:bodyPr>
            <a:normAutofit fontScale="90000"/>
          </a:bodyPr>
          <a:lstStyle/>
          <a:p>
            <a:r>
              <a:rPr lang="en-US" sz="8800" i="1" dirty="0" smtClean="0">
                <a:latin typeface="Baskerville Old Face" panose="02020602080505020303" pitchFamily="18" charset="0"/>
              </a:rPr>
              <a:t>The OHIO STUDY </a:t>
            </a:r>
            <a:endParaRPr lang="en-US" sz="8800" i="1" dirty="0">
              <a:latin typeface="Baskerville Old Face" panose="02020602080505020303" pitchFamily="18" charset="0"/>
            </a:endParaRPr>
          </a:p>
        </p:txBody>
      </p:sp>
      <p:sp>
        <p:nvSpPr>
          <p:cNvPr id="3" name="Subtitle 2"/>
          <p:cNvSpPr>
            <a:spLocks noGrp="1"/>
          </p:cNvSpPr>
          <p:nvPr>
            <p:ph type="subTitle" idx="1"/>
          </p:nvPr>
        </p:nvSpPr>
        <p:spPr>
          <a:xfrm>
            <a:off x="1524000" y="1554163"/>
            <a:ext cx="9144000" cy="1655762"/>
          </a:xfrm>
        </p:spPr>
        <p:txBody>
          <a:bodyPr>
            <a:normAutofit fontScale="92500" lnSpcReduction="20000"/>
          </a:bodyPr>
          <a:lstStyle/>
          <a:p>
            <a:r>
              <a:rPr lang="en-US" sz="4000" dirty="0" smtClean="0">
                <a:latin typeface="Baskerville Old Face" panose="02020602080505020303" pitchFamily="18" charset="0"/>
              </a:rPr>
              <a:t>Interviewer’s Guide</a:t>
            </a:r>
          </a:p>
          <a:p>
            <a:r>
              <a:rPr lang="en-US" sz="4000" dirty="0">
                <a:latin typeface="Baskerville Old Face" panose="02020602080505020303" pitchFamily="18" charset="0"/>
              </a:rPr>
              <a:t>t</a:t>
            </a:r>
            <a:r>
              <a:rPr lang="en-US" sz="4000" dirty="0" smtClean="0">
                <a:latin typeface="Baskerville Old Face" panose="02020602080505020303" pitchFamily="18" charset="0"/>
              </a:rPr>
              <a:t>o the </a:t>
            </a:r>
            <a:r>
              <a:rPr lang="en-US" sz="4000" dirty="0" smtClean="0">
                <a:latin typeface="Baskerville Old Face" panose="02020602080505020303" pitchFamily="18" charset="0"/>
              </a:rPr>
              <a:t>Galaxy</a:t>
            </a:r>
            <a:endParaRPr lang="en-US" sz="4000" dirty="0">
              <a:latin typeface="Baskerville Old Face" panose="02020602080505020303" pitchFamily="18" charset="0"/>
            </a:endParaRPr>
          </a:p>
          <a:p>
            <a:r>
              <a:rPr lang="en-US" sz="4000" dirty="0">
                <a:solidFill>
                  <a:srgbClr val="C00000"/>
                </a:solidFill>
              </a:rPr>
              <a:t>YOUTH CAPI/CASI 1492</a:t>
            </a:r>
          </a:p>
          <a:p>
            <a:endParaRPr lang="en-US" sz="4000" dirty="0">
              <a:latin typeface="Baskerville Old Face" panose="02020602080505020303" pitchFamily="18" charset="0"/>
            </a:endParaRPr>
          </a:p>
        </p:txBody>
      </p:sp>
    </p:spTree>
    <p:extLst>
      <p:ext uri="{BB962C8B-B14F-4D97-AF65-F5344CB8AC3E}">
        <p14:creationId xmlns:p14="http://schemas.microsoft.com/office/powerpoint/2010/main" val="284113709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8789" y="115910"/>
            <a:ext cx="8286467" cy="2985433"/>
          </a:xfrm>
          <a:prstGeom prst="rect">
            <a:avLst/>
          </a:prstGeom>
        </p:spPr>
        <p:txBody>
          <a:bodyPr wrap="square">
            <a:spAutoFit/>
          </a:bodyPr>
          <a:lstStyle/>
          <a:p>
            <a:r>
              <a:rPr lang="en-US" sz="8000" dirty="0" smtClean="0"/>
              <a:t>Begin Visit 2</a:t>
            </a:r>
          </a:p>
          <a:p>
            <a:r>
              <a:rPr lang="en-US" dirty="0" smtClean="0"/>
              <a:t>EXIT GRAPHIC</a:t>
            </a:r>
          </a:p>
          <a:p>
            <a:r>
              <a:rPr lang="en-US" dirty="0" smtClean="0"/>
              <a:t>EMA FOLLOW UP</a:t>
            </a:r>
          </a:p>
          <a:p>
            <a:r>
              <a:rPr lang="en-US" dirty="0" smtClean="0"/>
              <a:t>FINAL Section</a:t>
            </a:r>
          </a:p>
          <a:p>
            <a:r>
              <a:rPr lang="en-US" dirty="0" smtClean="0"/>
              <a:t>INTERVIEWER Remarks</a:t>
            </a:r>
          </a:p>
          <a:p>
            <a:endParaRPr lang="en-US" dirty="0" smtClean="0">
              <a:solidFill>
                <a:schemeClr val="accent1"/>
              </a:solidFill>
            </a:endParaRPr>
          </a:p>
          <a:p>
            <a:endParaRPr lang="en-US" dirty="0">
              <a:solidFill>
                <a:schemeClr val="accent1"/>
              </a:solidFill>
            </a:endParaRPr>
          </a:p>
        </p:txBody>
      </p:sp>
      <p:sp>
        <p:nvSpPr>
          <p:cNvPr id="3" name="TextBox 2"/>
          <p:cNvSpPr txBox="1"/>
          <p:nvPr/>
        </p:nvSpPr>
        <p:spPr>
          <a:xfrm>
            <a:off x="128789" y="3401568"/>
            <a:ext cx="9052560" cy="923330"/>
          </a:xfrm>
          <a:prstGeom prst="rect">
            <a:avLst/>
          </a:prstGeom>
          <a:noFill/>
        </p:spPr>
        <p:txBody>
          <a:bodyPr wrap="square" rtlCol="0">
            <a:spAutoFit/>
          </a:bodyPr>
          <a:lstStyle/>
          <a:p>
            <a:r>
              <a:rPr lang="en-US" b="1" i="1" dirty="0" smtClean="0"/>
              <a:t>Between Visit 1 and Visit 2</a:t>
            </a:r>
          </a:p>
          <a:p>
            <a:r>
              <a:rPr lang="en-US" b="1" i="1" dirty="0" smtClean="0"/>
              <a:t>Youth will be doing EMAs on their own.</a:t>
            </a:r>
          </a:p>
          <a:p>
            <a:endParaRPr lang="en-US" dirty="0"/>
          </a:p>
        </p:txBody>
      </p:sp>
    </p:spTree>
    <p:extLst>
      <p:ext uri="{BB962C8B-B14F-4D97-AF65-F5344CB8AC3E}">
        <p14:creationId xmlns:p14="http://schemas.microsoft.com/office/powerpoint/2010/main" val="239543993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a:blip r:embed="rId2">
            <a:alphaModFix amt="11000"/>
          </a:blip>
          <a:tile tx="0" ty="0" sx="100000" sy="100000" flip="none" algn="tl"/>
        </a:blipFill>
        <a:effectLst/>
      </p:bgPr>
    </p:bg>
    <p:spTree>
      <p:nvGrpSpPr>
        <p:cNvPr id="1" name=""/>
        <p:cNvGrpSpPr/>
        <p:nvPr/>
      </p:nvGrpSpPr>
      <p:grpSpPr>
        <a:xfrm>
          <a:off x="0" y="0"/>
          <a:ext cx="0" cy="0"/>
          <a:chOff x="0" y="0"/>
          <a:chExt cx="0" cy="0"/>
        </a:xfrm>
      </p:grpSpPr>
      <p:sp>
        <p:nvSpPr>
          <p:cNvPr id="2" name="TextBox 1"/>
          <p:cNvSpPr txBox="1"/>
          <p:nvPr/>
        </p:nvSpPr>
        <p:spPr>
          <a:xfrm>
            <a:off x="0" y="-250958"/>
            <a:ext cx="12192000" cy="5816977"/>
          </a:xfrm>
          <a:prstGeom prst="rect">
            <a:avLst/>
          </a:prstGeom>
          <a:noFill/>
        </p:spPr>
        <p:txBody>
          <a:bodyPr wrap="square" rtlCol="0">
            <a:spAutoFit/>
          </a:bodyPr>
          <a:lstStyle/>
          <a:p>
            <a:endParaRPr lang="en-US" sz="2400" dirty="0" smtClean="0"/>
          </a:p>
          <a:p>
            <a:r>
              <a:rPr lang="en-US" sz="3200" i="1" u="sng" dirty="0" smtClean="0">
                <a:solidFill>
                  <a:schemeClr val="accent1"/>
                </a:solidFill>
              </a:rPr>
              <a:t>GPS EXIT GRAPHIC section</a:t>
            </a:r>
          </a:p>
          <a:p>
            <a:endParaRPr lang="en-US" sz="3200" dirty="0">
              <a:solidFill>
                <a:schemeClr val="accent1"/>
              </a:solidFill>
              <a:latin typeface="+mj-lt"/>
            </a:endParaRPr>
          </a:p>
          <a:p>
            <a:endParaRPr lang="en-US" sz="3200" dirty="0">
              <a:solidFill>
                <a:schemeClr val="accent1"/>
              </a:solidFill>
              <a:latin typeface="+mj-lt"/>
            </a:endParaRPr>
          </a:p>
          <a:p>
            <a:r>
              <a:rPr lang="en-US" sz="2800" dirty="0" smtClean="0"/>
              <a:t>The </a:t>
            </a:r>
            <a:r>
              <a:rPr lang="en-US" sz="2800" dirty="0"/>
              <a:t>GPS Graphic Portion of the Exit Interview is a “work in progress” and you will be the first interviewers to ever use this software, so we’ve included detailed instructions on this section.</a:t>
            </a:r>
          </a:p>
          <a:p>
            <a:r>
              <a:rPr lang="en-US" sz="2800" b="1" dirty="0"/>
              <a:t>Contents</a:t>
            </a:r>
            <a:endParaRPr lang="en-US" sz="2800" dirty="0"/>
          </a:p>
          <a:p>
            <a:r>
              <a:rPr lang="en-US" sz="2800" dirty="0"/>
              <a:t>Exit </a:t>
            </a:r>
            <a:r>
              <a:rPr lang="en-US" sz="2800" dirty="0" smtClean="0"/>
              <a:t>Interview</a:t>
            </a:r>
            <a:endParaRPr lang="en-US" sz="2800" dirty="0"/>
          </a:p>
          <a:p>
            <a:r>
              <a:rPr lang="en-US" sz="2800" dirty="0" smtClean="0"/>
              <a:t>1. Overview </a:t>
            </a:r>
          </a:p>
          <a:p>
            <a:r>
              <a:rPr lang="en-US" sz="2800" dirty="0" smtClean="0"/>
              <a:t>2</a:t>
            </a:r>
            <a:r>
              <a:rPr lang="en-US" sz="2800" dirty="0"/>
              <a:t>. Processing GPS Data: Location, Address, </a:t>
            </a:r>
            <a:r>
              <a:rPr lang="en-US" sz="2800" dirty="0" smtClean="0"/>
              <a:t>Times</a:t>
            </a:r>
            <a:endParaRPr lang="en-US" sz="2800" dirty="0"/>
          </a:p>
          <a:p>
            <a:r>
              <a:rPr lang="en-US" sz="2800" dirty="0"/>
              <a:t>3. Entering Activities </a:t>
            </a:r>
            <a:endParaRPr lang="en-US" sz="2800" dirty="0" smtClean="0"/>
          </a:p>
          <a:p>
            <a:r>
              <a:rPr lang="en-US" sz="2800" dirty="0" smtClean="0"/>
              <a:t>4</a:t>
            </a:r>
            <a:r>
              <a:rPr lang="en-US" sz="2800" dirty="0"/>
              <a:t>. Entering Network Partners </a:t>
            </a:r>
            <a:endParaRPr lang="en-US" sz="2800" dirty="0" smtClean="0"/>
          </a:p>
        </p:txBody>
      </p:sp>
    </p:spTree>
    <p:extLst>
      <p:ext uri="{BB962C8B-B14F-4D97-AF65-F5344CB8AC3E}">
        <p14:creationId xmlns:p14="http://schemas.microsoft.com/office/powerpoint/2010/main" val="260169008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20040" y="167640"/>
            <a:ext cx="11719560" cy="6186309"/>
          </a:xfrm>
          <a:prstGeom prst="rect">
            <a:avLst/>
          </a:prstGeom>
          <a:noFill/>
        </p:spPr>
        <p:txBody>
          <a:bodyPr wrap="square" rtlCol="0">
            <a:spAutoFit/>
          </a:bodyPr>
          <a:lstStyle/>
          <a:p>
            <a:r>
              <a:rPr lang="en-US" b="1" i="1" dirty="0"/>
              <a:t>1. Overview</a:t>
            </a:r>
            <a:endParaRPr lang="en-US" b="1" dirty="0"/>
          </a:p>
          <a:p>
            <a:r>
              <a:rPr lang="en-US" dirty="0"/>
              <a:t>The </a:t>
            </a:r>
            <a:r>
              <a:rPr lang="en-US" dirty="0" smtClean="0"/>
              <a:t>Exit Graphic is a grid designed </a:t>
            </a:r>
            <a:r>
              <a:rPr lang="en-US" dirty="0"/>
              <a:t>to process the GPS (Global Positioning System) data of latitude and longitude geocodes collected throughout the week on the smartphone, using that GPS data to record the places where the youth went, along with what they did, and who they were with at the</a:t>
            </a:r>
            <a:r>
              <a:rPr lang="en-US" b="1" dirty="0"/>
              <a:t> </a:t>
            </a:r>
            <a:r>
              <a:rPr lang="en-US" dirty="0"/>
              <a:t>time, for four days of the week they carried the phone. </a:t>
            </a:r>
            <a:endParaRPr lang="en-US" dirty="0" smtClean="0"/>
          </a:p>
          <a:p>
            <a:endParaRPr lang="en-US" dirty="0"/>
          </a:p>
          <a:p>
            <a:r>
              <a:rPr lang="en-US" dirty="0" smtClean="0"/>
              <a:t>The </a:t>
            </a:r>
            <a:r>
              <a:rPr lang="en-US" dirty="0"/>
              <a:t>EMA survey responses from the week are used as a memory aid to remind the youth what they reported during the week. The exit survey will cover four days of the smartphone week, the two most recent weekdays and Friday and Saturday</a:t>
            </a:r>
            <a:r>
              <a:rPr lang="en-US" dirty="0" smtClean="0"/>
              <a:t>.</a:t>
            </a:r>
          </a:p>
          <a:p>
            <a:endParaRPr lang="en-US" dirty="0" smtClean="0"/>
          </a:p>
          <a:p>
            <a:r>
              <a:rPr lang="en-US" dirty="0" smtClean="0"/>
              <a:t>For </a:t>
            </a:r>
            <a:r>
              <a:rPr lang="en-US" dirty="0"/>
              <a:t>each day, you will assist the youth in identifying the locations they were at based on the GPS data, and then adding corresponding activities and presence of friends and other people at those locations</a:t>
            </a:r>
            <a:r>
              <a:rPr lang="en-US" dirty="0" smtClean="0"/>
              <a:t>.</a:t>
            </a:r>
          </a:p>
          <a:p>
            <a:endParaRPr lang="en-US" dirty="0"/>
          </a:p>
          <a:p>
            <a:r>
              <a:rPr lang="en-US" dirty="0"/>
              <a:t>The exit survey is intended to be a conversational and flexible interaction between the interviewer and the youth. You will assist the youth in recalling and reporting their days and activities in a manner that is logical and systematic but still allows freedom in the way you move through the process, depending on what works best for you and the youth respondent. </a:t>
            </a:r>
            <a:endParaRPr lang="en-US" dirty="0" smtClean="0"/>
          </a:p>
          <a:p>
            <a:endParaRPr lang="en-US" b="1" dirty="0"/>
          </a:p>
          <a:p>
            <a:r>
              <a:rPr lang="en-US" b="1" dirty="0" smtClean="0"/>
              <a:t>We </a:t>
            </a:r>
            <a:r>
              <a:rPr lang="en-US" b="1" dirty="0"/>
              <a:t>suggest you collect the activities and network partners for each location before moving on to the next location/time of day. </a:t>
            </a:r>
            <a:r>
              <a:rPr lang="en-US" dirty="0" smtClean="0"/>
              <a:t>We know that the logical progression doesn’t always work, especially with teens, so we’ve tried to make this as flexible as possible. </a:t>
            </a:r>
            <a:endParaRPr lang="en-US" dirty="0"/>
          </a:p>
          <a:p>
            <a:endParaRPr lang="en-US" dirty="0" smtClean="0"/>
          </a:p>
          <a:p>
            <a:r>
              <a:rPr lang="en-US" dirty="0" smtClean="0"/>
              <a:t>The </a:t>
            </a:r>
            <a:r>
              <a:rPr lang="en-US" dirty="0"/>
              <a:t>link to the </a:t>
            </a:r>
            <a:r>
              <a:rPr lang="en-US" dirty="0" smtClean="0"/>
              <a:t>your youth’s </a:t>
            </a:r>
            <a:r>
              <a:rPr lang="en-US" dirty="0"/>
              <a:t>Exit Survey </a:t>
            </a:r>
            <a:r>
              <a:rPr lang="en-US" dirty="0" smtClean="0"/>
              <a:t>will come up in the survey at the beginning of Visit 2. Copy and paste this into your browser.</a:t>
            </a:r>
            <a:endParaRPr lang="en-US" dirty="0"/>
          </a:p>
          <a:p>
            <a:endParaRPr lang="en-US" dirty="0"/>
          </a:p>
        </p:txBody>
      </p:sp>
    </p:spTree>
    <p:extLst>
      <p:ext uri="{BB962C8B-B14F-4D97-AF65-F5344CB8AC3E}">
        <p14:creationId xmlns:p14="http://schemas.microsoft.com/office/powerpoint/2010/main" val="144167467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96562" y="0"/>
            <a:ext cx="11467070" cy="6401753"/>
          </a:xfrm>
          <a:prstGeom prst="rect">
            <a:avLst/>
          </a:prstGeom>
          <a:noFill/>
        </p:spPr>
        <p:txBody>
          <a:bodyPr wrap="square" rtlCol="0">
            <a:spAutoFit/>
          </a:bodyPr>
          <a:lstStyle/>
          <a:p>
            <a:r>
              <a:rPr lang="en-US" sz="2800" b="1" dirty="0" smtClean="0"/>
              <a:t>The Exit Graphic (pictured on the following page) has two main sections:</a:t>
            </a:r>
          </a:p>
          <a:p>
            <a:endParaRPr lang="en-US" sz="2800" b="1" dirty="0"/>
          </a:p>
          <a:p>
            <a:r>
              <a:rPr lang="en-US" sz="2800" b="1" dirty="0" smtClean="0"/>
              <a:t>The google map</a:t>
            </a:r>
          </a:p>
          <a:p>
            <a:r>
              <a:rPr lang="en-US" sz="2000" dirty="0" smtClean="0"/>
              <a:t>This will have markers for location data, and text boxes below of what those markers represent. These are guesses based on the GPS data collected from the smartphone. Your job is to select the place the youth was actually at. If none of the places are the correct site, choose “Other”, and bring up a second map in the regular Youth 1492 survey to record the address.</a:t>
            </a:r>
          </a:p>
          <a:p>
            <a:endParaRPr lang="en-US" sz="2000" dirty="0" smtClean="0"/>
          </a:p>
          <a:p>
            <a:r>
              <a:rPr lang="en-US" sz="2800" b="1" dirty="0" smtClean="0"/>
              <a:t>The calendar</a:t>
            </a:r>
          </a:p>
          <a:p>
            <a:r>
              <a:rPr lang="en-US" sz="2000" dirty="0" smtClean="0"/>
              <a:t>Here is where you will collect the time spent at each location, the youth’s activities there, and the other people who were present. </a:t>
            </a:r>
          </a:p>
          <a:p>
            <a:endParaRPr lang="en-US" sz="2800" dirty="0" smtClean="0"/>
          </a:p>
          <a:p>
            <a:r>
              <a:rPr lang="en-US" sz="2800" dirty="0" smtClean="0"/>
              <a:t>The </a:t>
            </a:r>
            <a:r>
              <a:rPr lang="en-US" sz="2800" dirty="0"/>
              <a:t>GPS coordinates will show up on the map, the guesses of that place name will be shown below, and the goal of the exit survey is to completely fill out the calendar view with places (first column), activities (second column), and network partners or other people present (third column).</a:t>
            </a:r>
          </a:p>
          <a:p>
            <a:endParaRPr lang="en-US" dirty="0"/>
          </a:p>
        </p:txBody>
      </p:sp>
    </p:spTree>
    <p:extLst>
      <p:ext uri="{BB962C8B-B14F-4D97-AF65-F5344CB8AC3E}">
        <p14:creationId xmlns:p14="http://schemas.microsoft.com/office/powerpoint/2010/main" val="305798433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326448" y="167845"/>
            <a:ext cx="2597056" cy="215444"/>
          </a:xfrm>
          <a:prstGeom prst="rect">
            <a:avLst/>
          </a:prstGeom>
        </p:spPr>
        <p:txBody>
          <a:bodyPr vert="horz" wrap="square" lIns="0" tIns="0" rIns="0" bIns="0" rtlCol="0">
            <a:spAutoFit/>
          </a:bodyPr>
          <a:lstStyle/>
          <a:p>
            <a:pPr marL="8659"/>
            <a:r>
              <a:rPr sz="1400" b="1" spc="-3" dirty="0">
                <a:latin typeface="Calibri"/>
                <a:cs typeface="Calibri"/>
              </a:rPr>
              <a:t>Th</a:t>
            </a:r>
            <a:r>
              <a:rPr sz="1400" b="1" dirty="0">
                <a:latin typeface="Calibri"/>
                <a:cs typeface="Calibri"/>
              </a:rPr>
              <a:t>e</a:t>
            </a:r>
            <a:r>
              <a:rPr sz="1400" b="1" spc="-7" dirty="0">
                <a:latin typeface="Calibri"/>
                <a:cs typeface="Calibri"/>
              </a:rPr>
              <a:t> </a:t>
            </a:r>
            <a:r>
              <a:rPr sz="1400" b="1" dirty="0">
                <a:latin typeface="Calibri"/>
                <a:cs typeface="Calibri"/>
              </a:rPr>
              <a:t>main</a:t>
            </a:r>
            <a:r>
              <a:rPr sz="1400" b="1" spc="-7" dirty="0">
                <a:latin typeface="Calibri"/>
                <a:cs typeface="Calibri"/>
              </a:rPr>
              <a:t> </a:t>
            </a:r>
            <a:r>
              <a:rPr sz="1400" b="1" dirty="0">
                <a:latin typeface="Calibri"/>
                <a:cs typeface="Calibri"/>
              </a:rPr>
              <a:t>E</a:t>
            </a:r>
            <a:r>
              <a:rPr sz="1400" b="1" spc="-3" dirty="0">
                <a:latin typeface="Calibri"/>
                <a:cs typeface="Calibri"/>
              </a:rPr>
              <a:t>x</a:t>
            </a:r>
            <a:r>
              <a:rPr sz="1400" b="1" spc="-10" dirty="0">
                <a:latin typeface="Calibri"/>
                <a:cs typeface="Calibri"/>
              </a:rPr>
              <a:t>i</a:t>
            </a:r>
            <a:r>
              <a:rPr sz="1400" b="1" dirty="0">
                <a:latin typeface="Calibri"/>
                <a:cs typeface="Calibri"/>
              </a:rPr>
              <a:t>t I</a:t>
            </a:r>
            <a:r>
              <a:rPr sz="1400" b="1" spc="-7" dirty="0">
                <a:latin typeface="Calibri"/>
                <a:cs typeface="Calibri"/>
              </a:rPr>
              <a:t>n</a:t>
            </a:r>
            <a:r>
              <a:rPr sz="1400" b="1" dirty="0">
                <a:latin typeface="Calibri"/>
                <a:cs typeface="Calibri"/>
              </a:rPr>
              <a:t>te</a:t>
            </a:r>
            <a:r>
              <a:rPr sz="1400" b="1" spc="-10" dirty="0">
                <a:latin typeface="Calibri"/>
                <a:cs typeface="Calibri"/>
              </a:rPr>
              <a:t>r</a:t>
            </a:r>
            <a:r>
              <a:rPr sz="1400" b="1" dirty="0">
                <a:latin typeface="Calibri"/>
                <a:cs typeface="Calibri"/>
              </a:rPr>
              <a:t>vi</a:t>
            </a:r>
            <a:r>
              <a:rPr sz="1400" b="1" spc="-10" dirty="0">
                <a:latin typeface="Calibri"/>
                <a:cs typeface="Calibri"/>
              </a:rPr>
              <a:t>e</a:t>
            </a:r>
            <a:r>
              <a:rPr sz="1400" b="1" dirty="0">
                <a:latin typeface="Calibri"/>
                <a:cs typeface="Calibri"/>
              </a:rPr>
              <a:t>w</a:t>
            </a:r>
            <a:r>
              <a:rPr sz="1400" b="1" spc="3" dirty="0">
                <a:latin typeface="Calibri"/>
                <a:cs typeface="Calibri"/>
              </a:rPr>
              <a:t> </a:t>
            </a:r>
            <a:r>
              <a:rPr sz="1400" b="1" dirty="0">
                <a:latin typeface="Calibri"/>
                <a:cs typeface="Calibri"/>
              </a:rPr>
              <a:t>I</a:t>
            </a:r>
            <a:r>
              <a:rPr sz="1400" b="1" spc="-7" dirty="0">
                <a:latin typeface="Calibri"/>
                <a:cs typeface="Calibri"/>
              </a:rPr>
              <a:t>nt</a:t>
            </a:r>
            <a:r>
              <a:rPr sz="1400" b="1" dirty="0">
                <a:latin typeface="Calibri"/>
                <a:cs typeface="Calibri"/>
              </a:rPr>
              <a:t>erfac</a:t>
            </a:r>
            <a:r>
              <a:rPr sz="1400" b="1" spc="-10" dirty="0">
                <a:latin typeface="Calibri"/>
                <a:cs typeface="Calibri"/>
              </a:rPr>
              <a:t>e</a:t>
            </a:r>
            <a:r>
              <a:rPr sz="1400" b="1" dirty="0">
                <a:latin typeface="Calibri"/>
                <a:cs typeface="Calibri"/>
              </a:rPr>
              <a:t>:</a:t>
            </a:r>
          </a:p>
        </p:txBody>
      </p:sp>
      <p:sp>
        <p:nvSpPr>
          <p:cNvPr id="6" name="object 6"/>
          <p:cNvSpPr/>
          <p:nvPr/>
        </p:nvSpPr>
        <p:spPr>
          <a:xfrm>
            <a:off x="326447" y="383289"/>
            <a:ext cx="9925135" cy="6107663"/>
          </a:xfrm>
          <a:prstGeom prst="rect">
            <a:avLst/>
          </a:prstGeom>
          <a:blipFill>
            <a:blip r:embed="rId2" cstate="print"/>
            <a:stretch>
              <a:fillRect/>
            </a:stretch>
          </a:blipFill>
        </p:spPr>
        <p:txBody>
          <a:bodyPr wrap="square" lIns="0" tIns="0" rIns="0" bIns="0" rtlCol="0">
            <a:spAutoFit/>
          </a:bodyPr>
          <a:lstStyle/>
          <a:p>
            <a:endParaRPr sz="1227"/>
          </a:p>
        </p:txBody>
      </p:sp>
    </p:spTree>
    <p:extLst>
      <p:ext uri="{BB962C8B-B14F-4D97-AF65-F5344CB8AC3E}">
        <p14:creationId xmlns:p14="http://schemas.microsoft.com/office/powerpoint/2010/main" val="370365457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6680" y="674132"/>
            <a:ext cx="12192000" cy="4801314"/>
          </a:xfrm>
          <a:prstGeom prst="rect">
            <a:avLst/>
          </a:prstGeom>
          <a:noFill/>
        </p:spPr>
        <p:txBody>
          <a:bodyPr wrap="square" rtlCol="0">
            <a:spAutoFit/>
          </a:bodyPr>
          <a:lstStyle/>
          <a:p>
            <a:r>
              <a:rPr lang="en-US" b="1" i="1" dirty="0"/>
              <a:t>2. Processing GPS Data: Location, Address, Times</a:t>
            </a:r>
            <a:endParaRPr lang="en-US" b="1" dirty="0"/>
          </a:p>
          <a:p>
            <a:r>
              <a:rPr lang="en-US" dirty="0"/>
              <a:t>Once you enter the </a:t>
            </a:r>
            <a:r>
              <a:rPr lang="en-US"/>
              <a:t>Exit </a:t>
            </a:r>
            <a:r>
              <a:rPr lang="en-US" smtClean="0"/>
              <a:t>Graphic, </a:t>
            </a:r>
            <a:r>
              <a:rPr lang="en-US" dirty="0"/>
              <a:t>you will begin with the start of the day on the first day. The start and end times of the first batch of the GPS latitude and longitude coordinates will be in the box directly underneath the map; the start time in a colored box in the first column to the right of the map. The inference boxes will have guesses of where we think the youth may have been, based on their GPS data.</a:t>
            </a:r>
          </a:p>
          <a:p>
            <a:endParaRPr lang="en-US" dirty="0" smtClean="0"/>
          </a:p>
          <a:p>
            <a:r>
              <a:rPr lang="en-US" dirty="0" smtClean="0"/>
              <a:t>1</a:t>
            </a:r>
            <a:r>
              <a:rPr lang="en-US" dirty="0"/>
              <a:t>) Ask the youth to indicate if one of these places is correct:</a:t>
            </a:r>
          </a:p>
          <a:p>
            <a:r>
              <a:rPr lang="en-US" i="1" dirty="0"/>
              <a:t>“From 8AM to 6:46pm on Wednesday, it looks like you were in this area. Were you at any of these places?”</a:t>
            </a:r>
            <a:endParaRPr lang="en-US" dirty="0"/>
          </a:p>
          <a:p>
            <a:r>
              <a:rPr lang="en-US" dirty="0" smtClean="0"/>
              <a:t>If </a:t>
            </a:r>
            <a:r>
              <a:rPr lang="en-US" dirty="0"/>
              <a:t>yes, click on the box with the correct location. It will then show up in the first column for that time period.</a:t>
            </a:r>
          </a:p>
          <a:p>
            <a:endParaRPr lang="en-US" dirty="0" smtClean="0"/>
          </a:p>
          <a:p>
            <a:r>
              <a:rPr lang="en-US" dirty="0" smtClean="0"/>
              <a:t>2</a:t>
            </a:r>
            <a:r>
              <a:rPr lang="en-US" dirty="0"/>
              <a:t>) If none of these locations is the correct place, click other and ask:</a:t>
            </a:r>
          </a:p>
          <a:p>
            <a:r>
              <a:rPr lang="en-US" i="1" dirty="0"/>
              <a:t>“Where were you? Can you give me the address or locate it on the map?”</a:t>
            </a:r>
            <a:endParaRPr lang="en-US" dirty="0"/>
          </a:p>
          <a:p>
            <a:r>
              <a:rPr lang="en-US" dirty="0"/>
              <a:t>Then use the search box that pops up to enter the address or location and once confirmed with the youth, click to choose it and add it to the calendar view.</a:t>
            </a:r>
          </a:p>
          <a:p>
            <a:endParaRPr lang="en-US" dirty="0" smtClean="0"/>
          </a:p>
          <a:p>
            <a:r>
              <a:rPr lang="en-US" dirty="0" smtClean="0"/>
              <a:t>3</a:t>
            </a:r>
            <a:r>
              <a:rPr lang="en-US" dirty="0"/>
              <a:t>) When you are ready, </a:t>
            </a:r>
            <a:r>
              <a:rPr lang="en-US" b="1" dirty="0"/>
              <a:t>Click Next to go to the next batch of coordinates </a:t>
            </a:r>
            <a:r>
              <a:rPr lang="en-US" dirty="0"/>
              <a:t>to choose the next location. Use the same process as above to identify the place</a:t>
            </a:r>
            <a:r>
              <a:rPr lang="en-US" dirty="0" smtClean="0"/>
              <a:t>.</a:t>
            </a:r>
            <a:endParaRPr lang="en-US" dirty="0"/>
          </a:p>
        </p:txBody>
      </p:sp>
    </p:spTree>
    <p:extLst>
      <p:ext uri="{BB962C8B-B14F-4D97-AF65-F5344CB8AC3E}">
        <p14:creationId xmlns:p14="http://schemas.microsoft.com/office/powerpoint/2010/main" val="9331257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 y="689372"/>
            <a:ext cx="12043034" cy="5601533"/>
          </a:xfrm>
          <a:prstGeom prst="rect">
            <a:avLst/>
          </a:prstGeom>
          <a:noFill/>
        </p:spPr>
        <p:txBody>
          <a:bodyPr wrap="square" rtlCol="0">
            <a:spAutoFit/>
          </a:bodyPr>
          <a:lstStyle/>
          <a:p>
            <a:r>
              <a:rPr lang="en-US" b="1" i="1" dirty="0"/>
              <a:t>3. Entering Activities</a:t>
            </a:r>
            <a:endParaRPr lang="en-US" b="1" dirty="0"/>
          </a:p>
          <a:p>
            <a:r>
              <a:rPr lang="en-US" sz="2000" dirty="0"/>
              <a:t>While processing locations, record the activities and network partners that were present at those times. Activity start/end times are independent of locations to allow for changes in activity across time. Be aware of sensitive activities and remind the youth that they can ask you to turn the screen and enter the activity themselves if anyone else is in earshot</a:t>
            </a:r>
            <a:r>
              <a:rPr lang="en-US" sz="2000" dirty="0" smtClean="0"/>
              <a:t>.</a:t>
            </a:r>
          </a:p>
          <a:p>
            <a:endParaRPr lang="en-US" sz="2000" dirty="0"/>
          </a:p>
          <a:p>
            <a:r>
              <a:rPr lang="en-US" sz="2000" b="1" dirty="0"/>
              <a:t>Instructions that may be read to the youth if necessary:</a:t>
            </a:r>
          </a:p>
          <a:p>
            <a:r>
              <a:rPr lang="en-US" sz="2000" dirty="0"/>
              <a:t>An activity is anything you did during the day. Activities include both active tasks like hanging out/socializing with friends, eating, or playing with a sibling, and more quiet tasks like relaxing, listening to music, or napping. Right now, we are talking; talking to a friend is one type of activity</a:t>
            </a:r>
            <a:r>
              <a:rPr lang="en-US" sz="2000" dirty="0" smtClean="0"/>
              <a:t>.</a:t>
            </a:r>
          </a:p>
          <a:p>
            <a:endParaRPr lang="en-US" sz="2000" dirty="0"/>
          </a:p>
          <a:p>
            <a:r>
              <a:rPr lang="en-US" sz="2000" dirty="0"/>
              <a:t>Sometimes people want to know how much detail we are looking for. If you tell me you were at the mall from 1 to 3pm, I may ask you to break that down for me, for example, that from 1-1:30pm you were eating, then 1:30-3pm shopping. Or, you might tell me that you spend a half hour texting back and forth with a friend. On the other hand, you don’t need to tell me about changing the TV channel or sending one text message. So, somewhere in between is good.</a:t>
            </a:r>
          </a:p>
          <a:p>
            <a:r>
              <a:rPr lang="en-US" sz="2000" dirty="0"/>
              <a:t>For school hours, you can tell me things like whether you were in class, at lunch, or if you skipped class. You don’t need to tell me what class you were in</a:t>
            </a:r>
            <a:r>
              <a:rPr lang="en-US" sz="2000" dirty="0" smtClean="0"/>
              <a:t>.</a:t>
            </a:r>
            <a:endParaRPr lang="en-US" sz="2000" dirty="0"/>
          </a:p>
        </p:txBody>
      </p:sp>
    </p:spTree>
    <p:extLst>
      <p:ext uri="{BB962C8B-B14F-4D97-AF65-F5344CB8AC3E}">
        <p14:creationId xmlns:p14="http://schemas.microsoft.com/office/powerpoint/2010/main" val="338493575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20709" y="833743"/>
            <a:ext cx="11771291" cy="4431983"/>
          </a:xfrm>
          <a:prstGeom prst="rect">
            <a:avLst/>
          </a:prstGeom>
          <a:noFill/>
        </p:spPr>
        <p:txBody>
          <a:bodyPr wrap="square" rtlCol="0">
            <a:spAutoFit/>
          </a:bodyPr>
          <a:lstStyle/>
          <a:p>
            <a:endParaRPr lang="en-US" sz="2400" dirty="0"/>
          </a:p>
          <a:p>
            <a:r>
              <a:rPr lang="en-US" sz="2400" b="1" dirty="0"/>
              <a:t>There should be no gaps in time. </a:t>
            </a:r>
            <a:r>
              <a:rPr lang="en-US" sz="2400" dirty="0"/>
              <a:t>The ending time for one activity should match the beginning time for the next activity</a:t>
            </a:r>
            <a:r>
              <a:rPr lang="en-US" sz="2400" dirty="0" smtClean="0"/>
              <a:t>. </a:t>
            </a:r>
          </a:p>
          <a:p>
            <a:endParaRPr lang="en-US" sz="2400" dirty="0"/>
          </a:p>
          <a:p>
            <a:r>
              <a:rPr lang="en-US" sz="2400" b="1" dirty="0"/>
              <a:t>Always enter travel time as a separate activity. </a:t>
            </a:r>
            <a:r>
              <a:rPr lang="en-US" sz="2400" dirty="0"/>
              <a:t>For example, if one activity is in your home and the next activity is at a friend's house, there should be travel time in between. Any time there is a major location change (not just from one room to another), there must be some travel time</a:t>
            </a:r>
            <a:r>
              <a:rPr lang="en-US" sz="2400" dirty="0" smtClean="0"/>
              <a:t>.</a:t>
            </a:r>
          </a:p>
          <a:p>
            <a:endParaRPr lang="en-US" sz="2400" dirty="0"/>
          </a:p>
          <a:p>
            <a:r>
              <a:rPr lang="en-US" sz="2400" dirty="0"/>
              <a:t>If the youth reports two activities at the same time, ask them which one they consider to be the </a:t>
            </a:r>
            <a:r>
              <a:rPr lang="en-US" sz="2400" b="1" dirty="0"/>
              <a:t>main activity</a:t>
            </a:r>
            <a:r>
              <a:rPr lang="en-US" sz="2400" dirty="0"/>
              <a:t>, and enter that response.</a:t>
            </a:r>
          </a:p>
          <a:p>
            <a:endParaRPr lang="en-US" dirty="0"/>
          </a:p>
        </p:txBody>
      </p:sp>
    </p:spTree>
    <p:extLst>
      <p:ext uri="{BB962C8B-B14F-4D97-AF65-F5344CB8AC3E}">
        <p14:creationId xmlns:p14="http://schemas.microsoft.com/office/powerpoint/2010/main" val="314823918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74812" y="689372"/>
            <a:ext cx="11743764" cy="5170646"/>
          </a:xfrm>
          <a:prstGeom prst="rect">
            <a:avLst/>
          </a:prstGeom>
          <a:noFill/>
        </p:spPr>
        <p:txBody>
          <a:bodyPr wrap="square" rtlCol="0">
            <a:spAutoFit/>
          </a:bodyPr>
          <a:lstStyle/>
          <a:p>
            <a:r>
              <a:rPr lang="en-US" sz="2400" b="1" dirty="0"/>
              <a:t>To enter an activity</a:t>
            </a:r>
            <a:r>
              <a:rPr lang="en-US" sz="2400" b="1" dirty="0" smtClean="0"/>
              <a:t>:</a:t>
            </a:r>
          </a:p>
          <a:p>
            <a:endParaRPr lang="en-US" sz="2400" dirty="0"/>
          </a:p>
          <a:p>
            <a:r>
              <a:rPr lang="en-US" sz="2400" dirty="0"/>
              <a:t>1) Click in the middle column of the calendar view near the beginning time of the activity (exact placement in column does not matter). A </a:t>
            </a:r>
            <a:r>
              <a:rPr lang="en-US" sz="2400" dirty="0" smtClean="0"/>
              <a:t>dialog </a:t>
            </a:r>
            <a:r>
              <a:rPr lang="en-US" sz="2400" dirty="0"/>
              <a:t>box will appear. Click on it.</a:t>
            </a:r>
          </a:p>
          <a:p>
            <a:r>
              <a:rPr lang="en-US" sz="2400" dirty="0"/>
              <a:t>2) Ask youth: </a:t>
            </a:r>
            <a:r>
              <a:rPr lang="en-US" sz="2400" i="1" dirty="0"/>
              <a:t>“What were you doing during this time?”</a:t>
            </a:r>
            <a:endParaRPr lang="en-US" sz="2400" dirty="0"/>
          </a:p>
          <a:p>
            <a:r>
              <a:rPr lang="en-US" sz="2400" dirty="0"/>
              <a:t>Enter their answer verbatim in the box.</a:t>
            </a:r>
          </a:p>
          <a:p>
            <a:r>
              <a:rPr lang="en-US" sz="2400" dirty="0"/>
              <a:t>3) </a:t>
            </a:r>
            <a:r>
              <a:rPr lang="en-US" sz="2400" b="1" dirty="0"/>
              <a:t>Enter the start and end times for that activity – not the location. </a:t>
            </a:r>
            <a:r>
              <a:rPr lang="en-US" sz="2400" dirty="0"/>
              <a:t>Click on the time to bring up the window to change the start/end times. Click OK. The activity will then appear in the calendar view.</a:t>
            </a:r>
          </a:p>
          <a:p>
            <a:r>
              <a:rPr lang="en-US" sz="2400" dirty="0"/>
              <a:t>4) Continue adding activities to fill the time spent at that location, the end of the previous activity should be the start time of the next activity.</a:t>
            </a:r>
          </a:p>
          <a:p>
            <a:r>
              <a:rPr lang="en-US" sz="2400" dirty="0"/>
              <a:t>5) </a:t>
            </a:r>
            <a:r>
              <a:rPr lang="en-US" sz="2400" b="1" dirty="0"/>
              <a:t>Always enter travel time as a separate activity that will fill the time between stationary periods at separate locations.</a:t>
            </a:r>
            <a:endParaRPr lang="en-US" sz="2400" dirty="0"/>
          </a:p>
          <a:p>
            <a:endParaRPr lang="en-US" dirty="0"/>
          </a:p>
        </p:txBody>
      </p:sp>
    </p:spTree>
    <p:extLst>
      <p:ext uri="{BB962C8B-B14F-4D97-AF65-F5344CB8AC3E}">
        <p14:creationId xmlns:p14="http://schemas.microsoft.com/office/powerpoint/2010/main" val="242849037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96214" y="467028"/>
            <a:ext cx="11629623" cy="6463308"/>
          </a:xfrm>
          <a:prstGeom prst="rect">
            <a:avLst/>
          </a:prstGeom>
          <a:noFill/>
        </p:spPr>
        <p:txBody>
          <a:bodyPr wrap="square" rtlCol="0">
            <a:spAutoFit/>
          </a:bodyPr>
          <a:lstStyle/>
          <a:p>
            <a:r>
              <a:rPr lang="en-US" b="1" i="1" dirty="0"/>
              <a:t>4. Entering Network Partners</a:t>
            </a:r>
            <a:endParaRPr lang="en-US" b="1" dirty="0"/>
          </a:p>
          <a:p>
            <a:r>
              <a:rPr lang="en-US" dirty="0"/>
              <a:t>For each time period, enter which household members and network partners (NPs) are present, whether or not they are participating in the activity. Remember to also record whether other adults and other peers are present, in addition to NPs. If youth is alone, the “myself” option should be chosen.</a:t>
            </a:r>
          </a:p>
          <a:p>
            <a:endParaRPr lang="en-US" dirty="0" smtClean="0"/>
          </a:p>
          <a:p>
            <a:r>
              <a:rPr lang="en-US" dirty="0" smtClean="0"/>
              <a:t>1</a:t>
            </a:r>
            <a:r>
              <a:rPr lang="en-US" dirty="0"/>
              <a:t>) Click in the far right column under </a:t>
            </a:r>
            <a:r>
              <a:rPr lang="en-US" b="1" dirty="0"/>
              <a:t>Network Partners </a:t>
            </a:r>
            <a:r>
              <a:rPr lang="en-US" dirty="0"/>
              <a:t>near the time period that the youth is ready to report on. Click on the green box to input the partners and times.</a:t>
            </a:r>
          </a:p>
          <a:p>
            <a:endParaRPr lang="en-US" dirty="0" smtClean="0"/>
          </a:p>
          <a:p>
            <a:r>
              <a:rPr lang="en-US" dirty="0" smtClean="0"/>
              <a:t>2</a:t>
            </a:r>
            <a:r>
              <a:rPr lang="en-US" dirty="0"/>
              <a:t>) Change the start time to enter the time that indicates when this set of network partners or others begins. Click the boxes to indicate which network partners or other people were present. </a:t>
            </a:r>
            <a:r>
              <a:rPr lang="en-US" b="1" dirty="0"/>
              <a:t>Remember the check box for each name is ABOVE the name. </a:t>
            </a:r>
            <a:r>
              <a:rPr lang="en-US" dirty="0"/>
              <a:t>Enter the end times corresponding to the time when at least one change (arrival or departure) to a network partner occurred</a:t>
            </a:r>
            <a:r>
              <a:rPr lang="en-US" dirty="0" smtClean="0"/>
              <a:t>.</a:t>
            </a:r>
            <a:endParaRPr lang="en-US" dirty="0"/>
          </a:p>
          <a:p>
            <a:endParaRPr lang="en-US" dirty="0" smtClean="0"/>
          </a:p>
          <a:p>
            <a:r>
              <a:rPr lang="en-US" dirty="0" smtClean="0"/>
              <a:t>3</a:t>
            </a:r>
            <a:r>
              <a:rPr lang="en-US" dirty="0"/>
              <a:t>) Click OK and move on to the next set.</a:t>
            </a:r>
          </a:p>
          <a:p>
            <a:r>
              <a:rPr lang="en-US" dirty="0"/>
              <a:t>Each instance where the set of present network partners or other people changes, you will have to start a new entry and unclick the box next to people who have left or click the box next to people who have arrived.</a:t>
            </a:r>
          </a:p>
          <a:p>
            <a:r>
              <a:rPr lang="en-US" dirty="0"/>
              <a:t>For example: Youth is at home at the start of the day until 8am. She reports Mom &amp; Dad are home, and then Mom leaves at 7am while Youth &amp; Dad remain home. Youth then leaves home with Dad at 8am. The first entry in the network partner column would then indicate from 12am to 7am, Youth was with Mom &amp; Dad. The second entry would indicate that from 7-8am, Youth was home with Dad only (mom being unchecked for this time period).</a:t>
            </a:r>
          </a:p>
          <a:p>
            <a:endParaRPr lang="en-US" dirty="0"/>
          </a:p>
          <a:p>
            <a:endParaRPr lang="en-US" dirty="0"/>
          </a:p>
          <a:p>
            <a:endParaRPr lang="en-US" dirty="0"/>
          </a:p>
        </p:txBody>
      </p:sp>
    </p:spTree>
    <p:extLst>
      <p:ext uri="{BB962C8B-B14F-4D97-AF65-F5344CB8AC3E}">
        <p14:creationId xmlns:p14="http://schemas.microsoft.com/office/powerpoint/2010/main" val="9612812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a:blip r:embed="rId2">
            <a:alphaModFix amt="11000"/>
          </a:blip>
          <a:tile tx="0" ty="0" sx="100000" sy="100000" flip="none" algn="tl"/>
        </a:blipFill>
        <a:effectLst/>
      </p:bgPr>
    </p:bg>
    <p:spTree>
      <p:nvGrpSpPr>
        <p:cNvPr id="1" name=""/>
        <p:cNvGrpSpPr/>
        <p:nvPr/>
      </p:nvGrpSpPr>
      <p:grpSpPr>
        <a:xfrm>
          <a:off x="0" y="0"/>
          <a:ext cx="0" cy="0"/>
          <a:chOff x="0" y="0"/>
          <a:chExt cx="0" cy="0"/>
        </a:xfrm>
      </p:grpSpPr>
      <p:sp>
        <p:nvSpPr>
          <p:cNvPr id="2" name="TextBox 1"/>
          <p:cNvSpPr txBox="1"/>
          <p:nvPr/>
        </p:nvSpPr>
        <p:spPr>
          <a:xfrm>
            <a:off x="0" y="1961"/>
            <a:ext cx="12192000" cy="7355860"/>
          </a:xfrm>
          <a:prstGeom prst="rect">
            <a:avLst/>
          </a:prstGeom>
          <a:noFill/>
        </p:spPr>
        <p:txBody>
          <a:bodyPr wrap="square" rtlCol="0">
            <a:spAutoFit/>
          </a:bodyPr>
          <a:lstStyle/>
          <a:p>
            <a:r>
              <a:rPr lang="en-US" sz="3200" u="sng" dirty="0" smtClean="0">
                <a:solidFill>
                  <a:schemeClr val="accent1"/>
                </a:solidFill>
              </a:rPr>
              <a:t>YOUTH </a:t>
            </a:r>
            <a:r>
              <a:rPr lang="en-US" sz="3200" u="sng" dirty="0" smtClean="0">
                <a:solidFill>
                  <a:schemeClr val="accent1"/>
                </a:solidFill>
              </a:rPr>
              <a:t>CAPI 1492</a:t>
            </a:r>
          </a:p>
          <a:p>
            <a:r>
              <a:rPr lang="en-US" sz="2400" dirty="0"/>
              <a:t>The </a:t>
            </a:r>
            <a:r>
              <a:rPr lang="en-US" sz="2400" dirty="0" smtClean="0"/>
              <a:t>portion of the Youth 1492 survey completed on Visit 1 contains </a:t>
            </a:r>
            <a:r>
              <a:rPr lang="en-US" sz="2400" dirty="0"/>
              <a:t>the following </a:t>
            </a:r>
            <a:r>
              <a:rPr lang="en-US" sz="2400" dirty="0" smtClean="0"/>
              <a:t>sections:</a:t>
            </a:r>
          </a:p>
          <a:p>
            <a:endParaRPr lang="en-US" sz="2400" u="sng" dirty="0" smtClean="0">
              <a:solidFill>
                <a:schemeClr val="accent1"/>
              </a:solidFill>
            </a:endParaRPr>
          </a:p>
          <a:p>
            <a:r>
              <a:rPr lang="en-US" sz="2800" dirty="0" smtClean="0"/>
              <a:t>Global</a:t>
            </a:r>
          </a:p>
          <a:p>
            <a:r>
              <a:rPr lang="en-US" sz="2800" dirty="0" smtClean="0"/>
              <a:t>Digit Span</a:t>
            </a:r>
          </a:p>
          <a:p>
            <a:r>
              <a:rPr lang="en-US" sz="2800" dirty="0" smtClean="0"/>
              <a:t>Friends</a:t>
            </a:r>
          </a:p>
          <a:p>
            <a:r>
              <a:rPr lang="en-US" sz="2800" dirty="0" smtClean="0"/>
              <a:t>Social Network</a:t>
            </a:r>
          </a:p>
          <a:p>
            <a:r>
              <a:rPr lang="en-US" sz="2800" dirty="0" smtClean="0"/>
              <a:t>Social Network Relationships</a:t>
            </a:r>
          </a:p>
          <a:p>
            <a:r>
              <a:rPr lang="en-US" sz="2800" dirty="0" smtClean="0"/>
              <a:t>Places</a:t>
            </a:r>
          </a:p>
          <a:p>
            <a:r>
              <a:rPr lang="en-US" sz="2800" dirty="0" smtClean="0"/>
              <a:t>Romantic Relationships</a:t>
            </a:r>
          </a:p>
          <a:p>
            <a:r>
              <a:rPr lang="en-US" sz="2800" dirty="0" smtClean="0"/>
              <a:t>Sexual Behavior</a:t>
            </a:r>
          </a:p>
          <a:p>
            <a:r>
              <a:rPr lang="en-US" sz="2800" dirty="0" smtClean="0"/>
              <a:t>Violence</a:t>
            </a:r>
          </a:p>
          <a:p>
            <a:r>
              <a:rPr lang="en-US" sz="2800" dirty="0" smtClean="0"/>
              <a:t>Provisioning the smartphone</a:t>
            </a:r>
          </a:p>
          <a:p>
            <a:r>
              <a:rPr lang="en-US" sz="2800" dirty="0" smtClean="0"/>
              <a:t>Recording the biomarker code, if needed</a:t>
            </a:r>
          </a:p>
          <a:p>
            <a:r>
              <a:rPr lang="en-US" sz="2800" dirty="0" smtClean="0"/>
              <a:t>Practice EMA</a:t>
            </a:r>
          </a:p>
          <a:p>
            <a:r>
              <a:rPr lang="en-US" sz="2800" dirty="0" smtClean="0"/>
              <a:t>END VISIT ONE</a:t>
            </a:r>
          </a:p>
          <a:p>
            <a:endParaRPr lang="en-US" sz="2800" dirty="0">
              <a:solidFill>
                <a:schemeClr val="accent1"/>
              </a:solidFill>
            </a:endParaRPr>
          </a:p>
        </p:txBody>
      </p:sp>
    </p:spTree>
    <p:extLst>
      <p:ext uri="{BB962C8B-B14F-4D97-AF65-F5344CB8AC3E}">
        <p14:creationId xmlns:p14="http://schemas.microsoft.com/office/powerpoint/2010/main" val="298108101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a:blip r:embed="rId2">
            <a:alphaModFix amt="11000"/>
          </a:blip>
          <a:tile tx="0" ty="0" sx="100000" sy="100000" flip="none" algn="tl"/>
        </a:blipFill>
        <a:effectLst/>
      </p:bgPr>
    </p:bg>
    <p:spTree>
      <p:nvGrpSpPr>
        <p:cNvPr id="1" name=""/>
        <p:cNvGrpSpPr/>
        <p:nvPr/>
      </p:nvGrpSpPr>
      <p:grpSpPr>
        <a:xfrm>
          <a:off x="0" y="0"/>
          <a:ext cx="0" cy="0"/>
          <a:chOff x="0" y="0"/>
          <a:chExt cx="0" cy="0"/>
        </a:xfrm>
      </p:grpSpPr>
      <p:sp>
        <p:nvSpPr>
          <p:cNvPr id="2" name="Rectangle 1"/>
          <p:cNvSpPr/>
          <p:nvPr/>
        </p:nvSpPr>
        <p:spPr>
          <a:xfrm>
            <a:off x="0" y="0"/>
            <a:ext cx="12326112" cy="3539430"/>
          </a:xfrm>
          <a:prstGeom prst="rect">
            <a:avLst/>
          </a:prstGeom>
        </p:spPr>
        <p:txBody>
          <a:bodyPr wrap="square">
            <a:spAutoFit/>
          </a:bodyPr>
          <a:lstStyle/>
          <a:p>
            <a:r>
              <a:rPr lang="en-US" sz="2800" i="1" u="sng" dirty="0" smtClean="0">
                <a:solidFill>
                  <a:schemeClr val="accent1"/>
                </a:solidFill>
              </a:rPr>
              <a:t>EMA </a:t>
            </a:r>
            <a:r>
              <a:rPr lang="en-US" sz="2800" i="1" u="sng" dirty="0" smtClean="0">
                <a:solidFill>
                  <a:schemeClr val="accent1"/>
                </a:solidFill>
              </a:rPr>
              <a:t>Follow-up section </a:t>
            </a:r>
            <a:r>
              <a:rPr lang="en-US" sz="2800" i="1" u="sng" dirty="0">
                <a:solidFill>
                  <a:schemeClr val="accent1"/>
                </a:solidFill>
              </a:rPr>
              <a:t>Youth </a:t>
            </a:r>
            <a:r>
              <a:rPr lang="en-US" sz="2800" i="1" u="sng" dirty="0" smtClean="0">
                <a:solidFill>
                  <a:schemeClr val="accent1"/>
                </a:solidFill>
              </a:rPr>
              <a:t>1492</a:t>
            </a:r>
          </a:p>
          <a:p>
            <a:endParaRPr lang="en-US" sz="2800" b="1" i="1" u="sng" dirty="0">
              <a:solidFill>
                <a:schemeClr val="accent1"/>
              </a:solidFill>
            </a:endParaRPr>
          </a:p>
          <a:p>
            <a:r>
              <a:rPr lang="en-US" sz="2400" b="1" i="1" dirty="0"/>
              <a:t>Who is asked this section?</a:t>
            </a:r>
            <a:r>
              <a:rPr lang="en-US" sz="2400" dirty="0"/>
              <a:t> The eligible young person</a:t>
            </a:r>
          </a:p>
          <a:p>
            <a:endParaRPr lang="en-US" sz="2400" dirty="0"/>
          </a:p>
          <a:p>
            <a:r>
              <a:rPr lang="en-US" sz="2400" b="1" i="1" dirty="0"/>
              <a:t>Brief outline of topics asked in this section:</a:t>
            </a:r>
            <a:r>
              <a:rPr lang="en-US" sz="2400" dirty="0"/>
              <a:t> This </a:t>
            </a:r>
            <a:r>
              <a:rPr lang="en-US" sz="2400" dirty="0" smtClean="0"/>
              <a:t>section follows up on any risk behaviors reported during the EMAs.</a:t>
            </a:r>
          </a:p>
          <a:p>
            <a:r>
              <a:rPr lang="en-US" sz="2400" dirty="0" smtClean="0"/>
              <a:t> </a:t>
            </a:r>
            <a:endParaRPr lang="en-US" sz="2400" dirty="0"/>
          </a:p>
          <a:p>
            <a:r>
              <a:rPr lang="en-US" sz="2400" b="1" i="1" dirty="0"/>
              <a:t>What is Unique About this Section? </a:t>
            </a:r>
            <a:r>
              <a:rPr lang="en-US" sz="2400" b="1" i="1" dirty="0" smtClean="0"/>
              <a:t> </a:t>
            </a:r>
            <a:r>
              <a:rPr lang="en-US" sz="2400" dirty="0" smtClean="0"/>
              <a:t>This is a </a:t>
            </a:r>
            <a:r>
              <a:rPr lang="en-US" sz="2400" b="1" dirty="0" smtClean="0"/>
              <a:t>VERY</a:t>
            </a:r>
            <a:r>
              <a:rPr lang="en-US" sz="2400" dirty="0" smtClean="0"/>
              <a:t> important section as it will clarify and confirm the data we receive from their smartphones.</a:t>
            </a:r>
          </a:p>
        </p:txBody>
      </p:sp>
    </p:spTree>
    <p:extLst>
      <p:ext uri="{BB962C8B-B14F-4D97-AF65-F5344CB8AC3E}">
        <p14:creationId xmlns:p14="http://schemas.microsoft.com/office/powerpoint/2010/main" val="2066925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11000"/>
            <a:lum/>
          </a:blip>
          <a:srcRect/>
          <a:stretch>
            <a:fillRect t="-39000" b="-39000"/>
          </a:stretch>
        </a:blipFill>
        <a:effectLst/>
      </p:bgPr>
    </p:bg>
    <p:spTree>
      <p:nvGrpSpPr>
        <p:cNvPr id="1" name=""/>
        <p:cNvGrpSpPr/>
        <p:nvPr/>
      </p:nvGrpSpPr>
      <p:grpSpPr>
        <a:xfrm>
          <a:off x="0" y="0"/>
          <a:ext cx="0" cy="0"/>
          <a:chOff x="0" y="0"/>
          <a:chExt cx="0" cy="0"/>
        </a:xfrm>
      </p:grpSpPr>
      <p:sp>
        <p:nvSpPr>
          <p:cNvPr id="2" name="Rectangle 1"/>
          <p:cNvSpPr/>
          <p:nvPr/>
        </p:nvSpPr>
        <p:spPr>
          <a:xfrm>
            <a:off x="0" y="0"/>
            <a:ext cx="12192000" cy="5604611"/>
          </a:xfrm>
          <a:prstGeom prst="rect">
            <a:avLst/>
          </a:prstGeom>
        </p:spPr>
        <p:txBody>
          <a:bodyPr wrap="square">
            <a:spAutoFit/>
          </a:bodyPr>
          <a:lstStyle/>
          <a:p>
            <a:pPr>
              <a:lnSpc>
                <a:spcPct val="115000"/>
              </a:lnSpc>
              <a:spcAft>
                <a:spcPts val="1000"/>
              </a:spcAft>
            </a:pPr>
            <a:r>
              <a:rPr lang="en-US" sz="2800" i="1" u="sng" spc="75" dirty="0" smtClean="0">
                <a:solidFill>
                  <a:srgbClr val="4F81BD"/>
                </a:solidFill>
                <a:ea typeface="Times New Roman" panose="02020603050405020304" pitchFamily="18" charset="0"/>
                <a:cs typeface="Times New Roman" panose="02020603050405020304" pitchFamily="18" charset="0"/>
              </a:rPr>
              <a:t>FINAL </a:t>
            </a:r>
            <a:r>
              <a:rPr lang="en-US" sz="2800" i="1" u="sng" spc="75" dirty="0">
                <a:solidFill>
                  <a:srgbClr val="4F81BD"/>
                </a:solidFill>
                <a:ea typeface="Times New Roman" panose="02020603050405020304" pitchFamily="18" charset="0"/>
                <a:cs typeface="Times New Roman" panose="02020603050405020304" pitchFamily="18" charset="0"/>
              </a:rPr>
              <a:t>section</a:t>
            </a:r>
          </a:p>
          <a:p>
            <a:pPr>
              <a:lnSpc>
                <a:spcPct val="115000"/>
              </a:lnSpc>
              <a:spcAft>
                <a:spcPts val="1000"/>
              </a:spcAft>
            </a:pPr>
            <a:r>
              <a:rPr lang="en-US" sz="2400" b="1" i="1" dirty="0">
                <a:ea typeface="Calibri" panose="020F0502020204030204" pitchFamily="34" charset="0"/>
                <a:cs typeface="Times New Roman" panose="02020603050405020304" pitchFamily="18" charset="0"/>
              </a:rPr>
              <a:t>Who is asked this section?</a:t>
            </a:r>
            <a:r>
              <a:rPr lang="en-US" sz="2400" dirty="0">
                <a:ea typeface="Calibri" panose="020F0502020204030204" pitchFamily="34" charset="0"/>
                <a:cs typeface="Times New Roman" panose="02020603050405020304" pitchFamily="18" charset="0"/>
              </a:rPr>
              <a:t> The sampled young </a:t>
            </a:r>
            <a:r>
              <a:rPr lang="en-US" sz="2400" dirty="0" smtClean="0">
                <a:ea typeface="Calibri" panose="020F0502020204030204" pitchFamily="34" charset="0"/>
                <a:cs typeface="Times New Roman" panose="02020603050405020304" pitchFamily="18" charset="0"/>
              </a:rPr>
              <a:t>person</a:t>
            </a:r>
          </a:p>
          <a:p>
            <a:pPr>
              <a:lnSpc>
                <a:spcPct val="115000"/>
              </a:lnSpc>
              <a:spcAft>
                <a:spcPts val="1000"/>
              </a:spcAft>
            </a:pPr>
            <a:endParaRPr lang="en-US" sz="2400" dirty="0">
              <a:ea typeface="Calibri" panose="020F0502020204030204" pitchFamily="34" charset="0"/>
              <a:cs typeface="Times New Roman" panose="02020603050405020304" pitchFamily="18" charset="0"/>
            </a:endParaRPr>
          </a:p>
          <a:p>
            <a:pPr>
              <a:lnSpc>
                <a:spcPct val="115000"/>
              </a:lnSpc>
              <a:spcAft>
                <a:spcPts val="1000"/>
              </a:spcAft>
            </a:pPr>
            <a:r>
              <a:rPr lang="en-US" sz="2400" b="1" i="1" dirty="0">
                <a:ea typeface="Calibri" panose="020F0502020204030204" pitchFamily="34" charset="0"/>
                <a:cs typeface="Times New Roman" panose="02020603050405020304" pitchFamily="18" charset="0"/>
              </a:rPr>
              <a:t>Brief outline of topics asked in this section:</a:t>
            </a:r>
            <a:r>
              <a:rPr lang="en-US" sz="2400" dirty="0">
                <a:ea typeface="Calibri" panose="020F0502020204030204" pitchFamily="34" charset="0"/>
                <a:cs typeface="Times New Roman" panose="02020603050405020304" pitchFamily="18" charset="0"/>
              </a:rPr>
              <a:t>  </a:t>
            </a:r>
          </a:p>
          <a:p>
            <a:pPr marL="342900" marR="0" lvl="0" indent="-342900">
              <a:lnSpc>
                <a:spcPct val="115000"/>
              </a:lnSpc>
              <a:spcBef>
                <a:spcPts val="0"/>
              </a:spcBef>
              <a:spcAft>
                <a:spcPts val="0"/>
              </a:spcAft>
              <a:buFont typeface="Wingdings" panose="05000000000000000000" pitchFamily="2" charset="2"/>
              <a:buChar char=""/>
            </a:pPr>
            <a:r>
              <a:rPr lang="en-US" sz="2400" dirty="0" smtClean="0">
                <a:ea typeface="Calibri" panose="020F0502020204030204" pitchFamily="34" charset="0"/>
                <a:cs typeface="Times New Roman" panose="02020603050405020304" pitchFamily="18" charset="0"/>
              </a:rPr>
              <a:t>Phone experience</a:t>
            </a:r>
          </a:p>
          <a:p>
            <a:pPr marL="342900" marR="0" lvl="0" indent="-342900">
              <a:lnSpc>
                <a:spcPct val="115000"/>
              </a:lnSpc>
              <a:spcBef>
                <a:spcPts val="0"/>
              </a:spcBef>
              <a:spcAft>
                <a:spcPts val="0"/>
              </a:spcAft>
              <a:buFont typeface="Wingdings" panose="05000000000000000000" pitchFamily="2" charset="2"/>
              <a:buChar char=""/>
            </a:pPr>
            <a:r>
              <a:rPr lang="en-US" sz="2400" dirty="0" smtClean="0">
                <a:ea typeface="Calibri" panose="020F0502020204030204" pitchFamily="34" charset="0"/>
                <a:cs typeface="Times New Roman" panose="02020603050405020304" pitchFamily="18" charset="0"/>
              </a:rPr>
              <a:t>Extra information on possible effectors of biomarkers such as hair products.</a:t>
            </a:r>
          </a:p>
          <a:p>
            <a:pPr marL="342900" marR="0" lvl="0" indent="-342900">
              <a:lnSpc>
                <a:spcPct val="115000"/>
              </a:lnSpc>
              <a:spcBef>
                <a:spcPts val="0"/>
              </a:spcBef>
              <a:spcAft>
                <a:spcPts val="0"/>
              </a:spcAft>
              <a:buFont typeface="Wingdings" panose="05000000000000000000" pitchFamily="2" charset="2"/>
              <a:buChar char=""/>
            </a:pPr>
            <a:r>
              <a:rPr lang="en-US" sz="2400" dirty="0" smtClean="0">
                <a:ea typeface="Calibri" panose="020F0502020204030204" pitchFamily="34" charset="0"/>
                <a:cs typeface="Times New Roman" panose="02020603050405020304" pitchFamily="18" charset="0"/>
              </a:rPr>
              <a:t>Reminder to collect final saliva vials if this is a biomarker household.</a:t>
            </a:r>
          </a:p>
          <a:p>
            <a:pPr marL="342900" marR="0" lvl="0" indent="-342900">
              <a:lnSpc>
                <a:spcPct val="115000"/>
              </a:lnSpc>
              <a:spcBef>
                <a:spcPts val="0"/>
              </a:spcBef>
              <a:spcAft>
                <a:spcPts val="0"/>
              </a:spcAft>
              <a:buFont typeface="Wingdings" panose="05000000000000000000" pitchFamily="2" charset="2"/>
              <a:buChar char=""/>
            </a:pPr>
            <a:r>
              <a:rPr lang="en-US" sz="2400" dirty="0" smtClean="0">
                <a:ea typeface="Calibri" panose="020F0502020204030204" pitchFamily="34" charset="0"/>
                <a:cs typeface="Times New Roman" panose="02020603050405020304" pitchFamily="18" charset="0"/>
              </a:rPr>
              <a:t>Reminder to collect height and weight of Youth. </a:t>
            </a:r>
            <a:endParaRPr lang="en-US" sz="2400" dirty="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1000"/>
              </a:spcAft>
              <a:buFont typeface="Wingdings" panose="05000000000000000000" pitchFamily="2" charset="2"/>
              <a:buChar char=""/>
            </a:pPr>
            <a:r>
              <a:rPr lang="en-US" sz="2400" dirty="0" smtClean="0">
                <a:ea typeface="Calibri" panose="020F0502020204030204" pitchFamily="34" charset="0"/>
                <a:cs typeface="Times New Roman" panose="02020603050405020304" pitchFamily="18" charset="0"/>
              </a:rPr>
              <a:t>REMINDER TO THANK </a:t>
            </a:r>
            <a:r>
              <a:rPr lang="en-US" sz="2400" dirty="0">
                <a:ea typeface="Calibri" panose="020F0502020204030204" pitchFamily="34" charset="0"/>
                <a:cs typeface="Times New Roman" panose="02020603050405020304" pitchFamily="18" charset="0"/>
              </a:rPr>
              <a:t>THE </a:t>
            </a:r>
            <a:r>
              <a:rPr lang="en-US" sz="2400" dirty="0" smtClean="0">
                <a:ea typeface="Calibri" panose="020F0502020204030204" pitchFamily="34" charset="0"/>
                <a:cs typeface="Times New Roman" panose="02020603050405020304" pitchFamily="18" charset="0"/>
              </a:rPr>
              <a:t>THANK THE FAMILY </a:t>
            </a:r>
            <a:r>
              <a:rPr lang="en-US" sz="2400" dirty="0">
                <a:ea typeface="Calibri" panose="020F0502020204030204" pitchFamily="34" charset="0"/>
                <a:cs typeface="Times New Roman" panose="02020603050405020304" pitchFamily="18" charset="0"/>
              </a:rPr>
              <a:t>FOR THEIR TIME</a:t>
            </a:r>
            <a:r>
              <a:rPr lang="en-US" sz="2400" dirty="0" smtClean="0">
                <a:ea typeface="Calibri" panose="020F0502020204030204" pitchFamily="34" charset="0"/>
                <a:cs typeface="Times New Roman" panose="02020603050405020304" pitchFamily="18" charset="0"/>
              </a:rPr>
              <a:t>.</a:t>
            </a:r>
          </a:p>
          <a:p>
            <a:pPr marL="342900" marR="0" lvl="0" indent="-342900">
              <a:lnSpc>
                <a:spcPct val="115000"/>
              </a:lnSpc>
              <a:spcBef>
                <a:spcPts val="0"/>
              </a:spcBef>
              <a:spcAft>
                <a:spcPts val="1000"/>
              </a:spcAft>
              <a:buFont typeface="Wingdings" panose="05000000000000000000" pitchFamily="2" charset="2"/>
              <a:buChar char=""/>
            </a:pPr>
            <a:endParaRPr lang="en-US" sz="2400" dirty="0">
              <a:ea typeface="Calibri" panose="020F0502020204030204" pitchFamily="34" charset="0"/>
              <a:cs typeface="Times New Roman" panose="02020603050405020304" pitchFamily="18" charset="0"/>
            </a:endParaRPr>
          </a:p>
          <a:p>
            <a:pPr>
              <a:lnSpc>
                <a:spcPct val="115000"/>
              </a:lnSpc>
              <a:spcAft>
                <a:spcPts val="1000"/>
              </a:spcAft>
            </a:pPr>
            <a:r>
              <a:rPr lang="en-US" sz="2400" b="1" i="1" dirty="0">
                <a:ea typeface="Calibri" panose="020F0502020204030204" pitchFamily="34" charset="0"/>
                <a:cs typeface="Times New Roman" panose="02020603050405020304" pitchFamily="18" charset="0"/>
              </a:rPr>
              <a:t>What is Unique About this Section?</a:t>
            </a:r>
            <a:r>
              <a:rPr lang="en-US" sz="2400" i="1" dirty="0">
                <a:ea typeface="Calibri" panose="020F0502020204030204" pitchFamily="34" charset="0"/>
                <a:cs typeface="Times New Roman" panose="02020603050405020304" pitchFamily="18" charset="0"/>
              </a:rPr>
              <a:t>  </a:t>
            </a:r>
            <a:r>
              <a:rPr lang="en-US" sz="2400" dirty="0" smtClean="0">
                <a:ea typeface="Calibri" panose="020F0502020204030204" pitchFamily="34" charset="0"/>
                <a:cs typeface="Times New Roman" panose="02020603050405020304" pitchFamily="18" charset="0"/>
              </a:rPr>
              <a:t>It’s the last and you are almost done!!</a:t>
            </a:r>
            <a:endParaRPr lang="en-US" sz="2400" dirty="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59667918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11000"/>
            <a:lum/>
          </a:blip>
          <a:srcRect/>
          <a:stretch>
            <a:fillRect t="-10000" b="-10000"/>
          </a:stretch>
        </a:blipFill>
        <a:effectLst/>
      </p:bgPr>
    </p:bg>
    <p:spTree>
      <p:nvGrpSpPr>
        <p:cNvPr id="1" name=""/>
        <p:cNvGrpSpPr/>
        <p:nvPr/>
      </p:nvGrpSpPr>
      <p:grpSpPr>
        <a:xfrm>
          <a:off x="0" y="0"/>
          <a:ext cx="0" cy="0"/>
          <a:chOff x="0" y="0"/>
          <a:chExt cx="0" cy="0"/>
        </a:xfrm>
      </p:grpSpPr>
      <p:sp>
        <p:nvSpPr>
          <p:cNvPr id="2" name="Rectangle 1"/>
          <p:cNvSpPr/>
          <p:nvPr/>
        </p:nvSpPr>
        <p:spPr>
          <a:xfrm>
            <a:off x="0" y="0"/>
            <a:ext cx="12192000" cy="5786199"/>
          </a:xfrm>
          <a:prstGeom prst="rect">
            <a:avLst/>
          </a:prstGeom>
        </p:spPr>
        <p:txBody>
          <a:bodyPr wrap="square">
            <a:spAutoFit/>
          </a:bodyPr>
          <a:lstStyle/>
          <a:p>
            <a:r>
              <a:rPr lang="en-US" sz="3200" b="1" dirty="0"/>
              <a:t>REVIEW:</a:t>
            </a:r>
            <a:endParaRPr lang="en-US" sz="3200" dirty="0"/>
          </a:p>
          <a:p>
            <a:r>
              <a:rPr lang="en-US" sz="3200" b="1" dirty="0"/>
              <a:t>After reading </a:t>
            </a:r>
            <a:r>
              <a:rPr lang="en-US" sz="3200" b="1" dirty="0" smtClean="0"/>
              <a:t>through the survey summaries, </a:t>
            </a:r>
            <a:r>
              <a:rPr lang="en-US" sz="3200" b="1" dirty="0"/>
              <a:t>you should be able to answer the following </a:t>
            </a:r>
            <a:r>
              <a:rPr lang="en-US" sz="3200" b="1" dirty="0" smtClean="0"/>
              <a:t>questions:</a:t>
            </a:r>
            <a:endParaRPr lang="en-US" sz="3200" dirty="0"/>
          </a:p>
          <a:p>
            <a:endParaRPr lang="en-US" sz="3200" dirty="0" smtClean="0"/>
          </a:p>
          <a:p>
            <a:r>
              <a:rPr lang="en-US" sz="3200" dirty="0" smtClean="0"/>
              <a:t>1</a:t>
            </a:r>
            <a:r>
              <a:rPr lang="en-US" sz="3200" dirty="0"/>
              <a:t>. What order MUST the instruments be administered in</a:t>
            </a:r>
            <a:r>
              <a:rPr lang="en-US" sz="3200" dirty="0" smtClean="0"/>
              <a:t>? (OK, this hard at first but will soon be simple and easy. Hint: Look it up by following the numbering on your training modules.)</a:t>
            </a:r>
            <a:endParaRPr lang="en-US" sz="3200" dirty="0"/>
          </a:p>
          <a:p>
            <a:endParaRPr lang="en-US" sz="3200" dirty="0" smtClean="0"/>
          </a:p>
          <a:p>
            <a:r>
              <a:rPr lang="en-US" sz="3200" dirty="0" smtClean="0"/>
              <a:t>2</a:t>
            </a:r>
            <a:r>
              <a:rPr lang="en-US" sz="3200" dirty="0"/>
              <a:t>. What instrument is used to </a:t>
            </a:r>
            <a:r>
              <a:rPr lang="en-US" sz="3200" dirty="0" smtClean="0"/>
              <a:t>create </a:t>
            </a:r>
            <a:r>
              <a:rPr lang="en-US" sz="3200" dirty="0"/>
              <a:t>a case?</a:t>
            </a:r>
          </a:p>
          <a:p>
            <a:endParaRPr lang="en-US" sz="3200" dirty="0" smtClean="0"/>
          </a:p>
          <a:p>
            <a:r>
              <a:rPr lang="en-US" sz="3200" dirty="0" smtClean="0"/>
              <a:t>3</a:t>
            </a:r>
            <a:r>
              <a:rPr lang="en-US" sz="3200" dirty="0"/>
              <a:t>. What instrument is only used in Visit 2?</a:t>
            </a:r>
          </a:p>
          <a:p>
            <a:endParaRPr lang="en-US" dirty="0"/>
          </a:p>
        </p:txBody>
      </p:sp>
    </p:spTree>
    <p:extLst>
      <p:ext uri="{BB962C8B-B14F-4D97-AF65-F5344CB8AC3E}">
        <p14:creationId xmlns:p14="http://schemas.microsoft.com/office/powerpoint/2010/main" val="32205867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11000"/>
            <a:lum/>
          </a:blip>
          <a:srcRect/>
          <a:stretch>
            <a:fillRect t="-9000" b="-9000"/>
          </a:stretch>
        </a:blipFill>
        <a:effectLst/>
      </p:bgPr>
    </p:bg>
    <p:spTree>
      <p:nvGrpSpPr>
        <p:cNvPr id="1" name=""/>
        <p:cNvGrpSpPr/>
        <p:nvPr/>
      </p:nvGrpSpPr>
      <p:grpSpPr>
        <a:xfrm>
          <a:off x="0" y="0"/>
          <a:ext cx="0" cy="0"/>
          <a:chOff x="0" y="0"/>
          <a:chExt cx="0" cy="0"/>
        </a:xfrm>
      </p:grpSpPr>
      <p:sp>
        <p:nvSpPr>
          <p:cNvPr id="2" name="TextBox 1"/>
          <p:cNvSpPr txBox="1"/>
          <p:nvPr/>
        </p:nvSpPr>
        <p:spPr>
          <a:xfrm>
            <a:off x="0" y="0"/>
            <a:ext cx="12192000" cy="5293757"/>
          </a:xfrm>
          <a:prstGeom prst="rect">
            <a:avLst/>
          </a:prstGeom>
          <a:noFill/>
        </p:spPr>
        <p:txBody>
          <a:bodyPr wrap="square" rtlCol="0">
            <a:spAutoFit/>
          </a:bodyPr>
          <a:lstStyle/>
          <a:p>
            <a:r>
              <a:rPr lang="en-US" sz="3200" b="1" dirty="0"/>
              <a:t>The </a:t>
            </a:r>
            <a:r>
              <a:rPr lang="en-US" sz="3200" b="1" dirty="0" smtClean="0"/>
              <a:t>Answers:</a:t>
            </a:r>
            <a:endParaRPr lang="en-US" sz="3200" b="1" dirty="0"/>
          </a:p>
          <a:p>
            <a:endParaRPr lang="en-US" sz="3200" dirty="0" smtClean="0"/>
          </a:p>
          <a:p>
            <a:r>
              <a:rPr lang="en-US" sz="3200" dirty="0" smtClean="0"/>
              <a:t>1</a:t>
            </a:r>
            <a:r>
              <a:rPr lang="en-US" sz="3200" dirty="0"/>
              <a:t>. </a:t>
            </a:r>
            <a:r>
              <a:rPr lang="en-US" sz="3200" dirty="0" smtClean="0"/>
              <a:t>1489, 1491, 1493, 1490, 1492</a:t>
            </a:r>
          </a:p>
          <a:p>
            <a:endParaRPr lang="en-US" sz="3200" dirty="0" smtClean="0"/>
          </a:p>
          <a:p>
            <a:r>
              <a:rPr lang="en-US" sz="3200" dirty="0" smtClean="0"/>
              <a:t>2</a:t>
            </a:r>
            <a:r>
              <a:rPr lang="en-US" sz="3200" dirty="0"/>
              <a:t>. </a:t>
            </a:r>
            <a:r>
              <a:rPr lang="en-US" sz="3200" dirty="0" smtClean="0"/>
              <a:t>1489</a:t>
            </a:r>
            <a:endParaRPr lang="en-US" sz="3200" dirty="0"/>
          </a:p>
          <a:p>
            <a:endParaRPr lang="en-US" sz="3200" dirty="0" smtClean="0"/>
          </a:p>
          <a:p>
            <a:r>
              <a:rPr lang="en-US" sz="3200" dirty="0" smtClean="0"/>
              <a:t>3</a:t>
            </a:r>
            <a:r>
              <a:rPr lang="en-US" sz="3200" dirty="0"/>
              <a:t>. </a:t>
            </a:r>
            <a:r>
              <a:rPr lang="en-US" sz="3200" dirty="0" smtClean="0"/>
              <a:t>The Exit Graphic</a:t>
            </a:r>
          </a:p>
          <a:p>
            <a:endParaRPr lang="en-US" sz="3200" dirty="0"/>
          </a:p>
          <a:p>
            <a:r>
              <a:rPr lang="en-US" sz="3200" dirty="0" smtClean="0"/>
              <a:t>CONGRATULATIONS! You’ve made it through a lot of material! There’s just a couple </a:t>
            </a:r>
            <a:r>
              <a:rPr lang="en-US" sz="3200" smtClean="0"/>
              <a:t>more modules and you are ready.</a:t>
            </a:r>
            <a:endParaRPr lang="en-US" sz="3200" dirty="0"/>
          </a:p>
          <a:p>
            <a:endParaRPr lang="en-US" dirty="0"/>
          </a:p>
        </p:txBody>
      </p:sp>
    </p:spTree>
    <p:extLst>
      <p:ext uri="{BB962C8B-B14F-4D97-AF65-F5344CB8AC3E}">
        <p14:creationId xmlns:p14="http://schemas.microsoft.com/office/powerpoint/2010/main" val="250786538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 y="2550819"/>
            <a:ext cx="12191999" cy="1569660"/>
          </a:xfrm>
          <a:prstGeom prst="rect">
            <a:avLst/>
          </a:prstGeom>
        </p:spPr>
        <p:txBody>
          <a:bodyPr wrap="square">
            <a:spAutoFit/>
          </a:bodyPr>
          <a:lstStyle/>
          <a:p>
            <a:r>
              <a:rPr lang="en-US" sz="2400" b="1" i="1" dirty="0" smtClean="0"/>
              <a:t>What is Unique About this Section? </a:t>
            </a:r>
            <a:r>
              <a:rPr lang="en-US" sz="2400" dirty="0"/>
              <a:t>The </a:t>
            </a:r>
            <a:r>
              <a:rPr lang="en-US" sz="2400" b="1" dirty="0"/>
              <a:t>digit</a:t>
            </a:r>
            <a:r>
              <a:rPr lang="en-US" sz="2400" dirty="0"/>
              <a:t> </a:t>
            </a:r>
            <a:r>
              <a:rPr lang="en-US" sz="2400" b="1" dirty="0"/>
              <a:t>span</a:t>
            </a:r>
            <a:r>
              <a:rPr lang="en-US" sz="2400" dirty="0"/>
              <a:t> task exercises </a:t>
            </a:r>
            <a:r>
              <a:rPr lang="en-US" sz="2400" dirty="0" smtClean="0"/>
              <a:t>the youth respondents </a:t>
            </a:r>
            <a:r>
              <a:rPr lang="en-US" sz="2400" dirty="0"/>
              <a:t>verbal working </a:t>
            </a:r>
            <a:r>
              <a:rPr lang="en-US" sz="2400" dirty="0" smtClean="0"/>
              <a:t>memory, and is often used as a quick and easy proxy for IQ.         </a:t>
            </a:r>
          </a:p>
          <a:p>
            <a:r>
              <a:rPr lang="en-US" sz="2400" dirty="0" smtClean="0"/>
              <a:t> </a:t>
            </a:r>
          </a:p>
          <a:p>
            <a:r>
              <a:rPr lang="en-US" sz="2400" u="sng" dirty="0" smtClean="0">
                <a:solidFill>
                  <a:srgbClr val="FF0000"/>
                </a:solidFill>
              </a:rPr>
              <a:t>CRUCIAL!: </a:t>
            </a:r>
            <a:r>
              <a:rPr lang="en-US" sz="2400" dirty="0" smtClean="0">
                <a:solidFill>
                  <a:srgbClr val="FF0000"/>
                </a:solidFill>
              </a:rPr>
              <a:t>READ </a:t>
            </a:r>
            <a:r>
              <a:rPr lang="en-US" sz="2400" dirty="0">
                <a:solidFill>
                  <a:srgbClr val="FF0000"/>
                </a:solidFill>
              </a:rPr>
              <a:t>EACH DIGIT SPAN </a:t>
            </a:r>
            <a:r>
              <a:rPr lang="en-US" sz="2400" b="1" u="sng" dirty="0">
                <a:solidFill>
                  <a:srgbClr val="FF0000"/>
                </a:solidFill>
              </a:rPr>
              <a:t>ONLY ONCE</a:t>
            </a:r>
            <a:r>
              <a:rPr lang="en-US" sz="2400" dirty="0">
                <a:solidFill>
                  <a:srgbClr val="FF0000"/>
                </a:solidFill>
              </a:rPr>
              <a:t> AT AN EVEN RATE OF 1 DIGIT PER </a:t>
            </a:r>
            <a:r>
              <a:rPr lang="en-US" sz="2400" dirty="0" smtClean="0">
                <a:solidFill>
                  <a:srgbClr val="FF0000"/>
                </a:solidFill>
              </a:rPr>
              <a:t>SECOND.</a:t>
            </a:r>
            <a:endParaRPr lang="en-US" sz="2400" dirty="0">
              <a:solidFill>
                <a:srgbClr val="FF0000"/>
              </a:solidFill>
            </a:endParaRPr>
          </a:p>
        </p:txBody>
      </p:sp>
      <p:sp>
        <p:nvSpPr>
          <p:cNvPr id="3" name="Rectangle 2"/>
          <p:cNvSpPr/>
          <p:nvPr/>
        </p:nvSpPr>
        <p:spPr>
          <a:xfrm>
            <a:off x="-52466" y="1444515"/>
            <a:ext cx="12296932" cy="830997"/>
          </a:xfrm>
          <a:prstGeom prst="rect">
            <a:avLst/>
          </a:prstGeom>
        </p:spPr>
        <p:txBody>
          <a:bodyPr wrap="square">
            <a:spAutoFit/>
          </a:bodyPr>
          <a:lstStyle/>
          <a:p>
            <a:r>
              <a:rPr lang="en-US" sz="2400" b="1" i="1" dirty="0" smtClean="0"/>
              <a:t>Brief outline of topics asked in this section:</a:t>
            </a:r>
            <a:r>
              <a:rPr lang="en-US" sz="2400" dirty="0" smtClean="0"/>
              <a:t> Digit Span, a memory assessment tool.</a:t>
            </a:r>
            <a:br>
              <a:rPr lang="en-US" sz="2400" dirty="0" smtClean="0"/>
            </a:br>
            <a:endParaRPr lang="en-US" sz="2400" dirty="0" smtClean="0"/>
          </a:p>
        </p:txBody>
      </p:sp>
      <p:sp>
        <p:nvSpPr>
          <p:cNvPr id="4" name="Rectangle 3"/>
          <p:cNvSpPr/>
          <p:nvPr/>
        </p:nvSpPr>
        <p:spPr>
          <a:xfrm>
            <a:off x="0" y="753035"/>
            <a:ext cx="7259077" cy="461665"/>
          </a:xfrm>
          <a:prstGeom prst="rect">
            <a:avLst/>
          </a:prstGeom>
        </p:spPr>
        <p:txBody>
          <a:bodyPr wrap="square">
            <a:spAutoFit/>
          </a:bodyPr>
          <a:lstStyle/>
          <a:p>
            <a:r>
              <a:rPr lang="en-US" sz="2400" b="1" i="1" dirty="0" smtClean="0"/>
              <a:t>Who is asked this section?</a:t>
            </a:r>
            <a:r>
              <a:rPr lang="en-US" sz="2400" dirty="0" smtClean="0"/>
              <a:t> The eligible young person</a:t>
            </a:r>
          </a:p>
        </p:txBody>
      </p:sp>
      <p:sp>
        <p:nvSpPr>
          <p:cNvPr id="5" name="TextBox 4"/>
          <p:cNvSpPr txBox="1"/>
          <p:nvPr/>
        </p:nvSpPr>
        <p:spPr>
          <a:xfrm>
            <a:off x="0" y="0"/>
            <a:ext cx="7629099" cy="523220"/>
          </a:xfrm>
          <a:prstGeom prst="rect">
            <a:avLst/>
          </a:prstGeom>
          <a:noFill/>
        </p:spPr>
        <p:txBody>
          <a:bodyPr wrap="square" rtlCol="0">
            <a:spAutoFit/>
          </a:bodyPr>
          <a:lstStyle/>
          <a:p>
            <a:r>
              <a:rPr lang="en-US" sz="2800" i="1" dirty="0" smtClean="0">
                <a:solidFill>
                  <a:schemeClr val="accent1"/>
                </a:solidFill>
              </a:rPr>
              <a:t>DIGIT SPAN Section YOUTH CAPI 1492</a:t>
            </a:r>
          </a:p>
        </p:txBody>
      </p:sp>
    </p:spTree>
    <p:extLst>
      <p:ext uri="{BB962C8B-B14F-4D97-AF65-F5344CB8AC3E}">
        <p14:creationId xmlns:p14="http://schemas.microsoft.com/office/powerpoint/2010/main" val="77508111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92000" cy="6124754"/>
          </a:xfrm>
          <a:prstGeom prst="rect">
            <a:avLst/>
          </a:prstGeom>
        </p:spPr>
        <p:txBody>
          <a:bodyPr wrap="square">
            <a:spAutoFit/>
          </a:bodyPr>
          <a:lstStyle/>
          <a:p>
            <a:r>
              <a:rPr lang="en-US" sz="2800" i="1" dirty="0" smtClean="0">
                <a:solidFill>
                  <a:schemeClr val="accent1"/>
                </a:solidFill>
              </a:rPr>
              <a:t>ASNA section Youth CAPI 1492 </a:t>
            </a:r>
            <a:r>
              <a:rPr lang="en-US" sz="2800" i="1" dirty="0" smtClean="0">
                <a:solidFill>
                  <a:schemeClr val="accent1"/>
                </a:solidFill>
              </a:rPr>
              <a:t>(Friends </a:t>
            </a:r>
            <a:r>
              <a:rPr lang="en-US" sz="2800" i="1" dirty="0" smtClean="0">
                <a:solidFill>
                  <a:schemeClr val="accent1"/>
                </a:solidFill>
              </a:rPr>
              <a:t>and</a:t>
            </a:r>
            <a:r>
              <a:rPr lang="en-US" sz="2800" i="1" dirty="0" smtClean="0">
                <a:solidFill>
                  <a:schemeClr val="accent1"/>
                </a:solidFill>
              </a:rPr>
              <a:t> </a:t>
            </a:r>
            <a:r>
              <a:rPr lang="en-US" sz="2800" i="1" dirty="0" smtClean="0">
                <a:solidFill>
                  <a:schemeClr val="accent1"/>
                </a:solidFill>
              </a:rPr>
              <a:t>Social Network Relationships) </a:t>
            </a:r>
          </a:p>
          <a:p>
            <a:endParaRPr lang="en-US" sz="2800" b="1" i="1" dirty="0">
              <a:solidFill>
                <a:schemeClr val="accent1"/>
              </a:solidFill>
            </a:endParaRPr>
          </a:p>
          <a:p>
            <a:r>
              <a:rPr lang="en-US" sz="2400" b="1" i="1" dirty="0" smtClean="0"/>
              <a:t>Who </a:t>
            </a:r>
            <a:r>
              <a:rPr lang="en-US" sz="2400" b="1" i="1" dirty="0"/>
              <a:t>is asked this section?</a:t>
            </a:r>
            <a:r>
              <a:rPr lang="en-US" sz="2400" dirty="0"/>
              <a:t> The eligible young </a:t>
            </a:r>
            <a:r>
              <a:rPr lang="en-US" sz="2400" dirty="0" smtClean="0"/>
              <a:t>person</a:t>
            </a:r>
          </a:p>
          <a:p>
            <a:endParaRPr lang="en-US" sz="2400" dirty="0"/>
          </a:p>
          <a:p>
            <a:r>
              <a:rPr lang="en-US" sz="2400" b="1" i="1" dirty="0" smtClean="0"/>
              <a:t>Brief outline of topics asked in this section:</a:t>
            </a:r>
            <a:r>
              <a:rPr lang="en-US" sz="2400" dirty="0" smtClean="0"/>
              <a:t>  </a:t>
            </a:r>
          </a:p>
          <a:p>
            <a:pPr lvl="0"/>
            <a:r>
              <a:rPr lang="en-US" sz="2400" dirty="0" smtClean="0"/>
              <a:t>The </a:t>
            </a:r>
            <a:r>
              <a:rPr lang="en-US" sz="2400" dirty="0"/>
              <a:t>respondent gives us the name </a:t>
            </a:r>
            <a:r>
              <a:rPr lang="en-US" sz="2400" dirty="0" smtClean="0"/>
              <a:t>of up to 10  peers and/or adults </a:t>
            </a:r>
            <a:r>
              <a:rPr lang="en-US" sz="2400" dirty="0"/>
              <a:t>that they spend the most time </a:t>
            </a:r>
            <a:r>
              <a:rPr lang="en-US" sz="2400" dirty="0" smtClean="0"/>
              <a:t>with during a typical week.</a:t>
            </a:r>
          </a:p>
          <a:p>
            <a:pPr lvl="0"/>
            <a:endParaRPr lang="en-US" sz="2400" dirty="0"/>
          </a:p>
          <a:p>
            <a:pPr lvl="0"/>
            <a:r>
              <a:rPr lang="en-US" sz="2400" dirty="0"/>
              <a:t>The survey software </a:t>
            </a:r>
            <a:r>
              <a:rPr lang="en-US" sz="2400" dirty="0" smtClean="0"/>
              <a:t>then creates </a:t>
            </a:r>
            <a:r>
              <a:rPr lang="en-US" sz="2400" dirty="0"/>
              <a:t>the respondent’s social network roster which and includes: all members of the </a:t>
            </a:r>
            <a:r>
              <a:rPr lang="en-US" sz="2400" dirty="0" smtClean="0"/>
              <a:t>household (from the P/CG 1493) plus all the friends the youth names. For </a:t>
            </a:r>
            <a:r>
              <a:rPr lang="en-US" sz="2400" dirty="0"/>
              <a:t>each person on the roster, we ask the respondent which of the others listed that person </a:t>
            </a:r>
            <a:r>
              <a:rPr lang="en-US" sz="2400" dirty="0" smtClean="0"/>
              <a:t>knows to.</a:t>
            </a:r>
          </a:p>
          <a:p>
            <a:pPr lvl="0"/>
            <a:endParaRPr lang="en-US" sz="2400" dirty="0"/>
          </a:p>
          <a:p>
            <a:r>
              <a:rPr lang="en-US" sz="2400" b="1" i="1" dirty="0"/>
              <a:t>What is Unique About this Section?</a:t>
            </a:r>
            <a:r>
              <a:rPr lang="en-US" sz="2400" i="1" dirty="0"/>
              <a:t>  </a:t>
            </a:r>
            <a:r>
              <a:rPr lang="en-US" sz="2400" dirty="0"/>
              <a:t>We create a roster (list) of the most important persons in the respondent’s life. This will be known as the respondent’s social network. This list will be presented to you over and over again throughout the remainder of the young person’s interview.  Take the time to build rapport with the sampled youth. </a:t>
            </a:r>
          </a:p>
        </p:txBody>
      </p:sp>
    </p:spTree>
    <p:extLst>
      <p:ext uri="{BB962C8B-B14F-4D97-AF65-F5344CB8AC3E}">
        <p14:creationId xmlns:p14="http://schemas.microsoft.com/office/powerpoint/2010/main" val="282890557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92000" cy="4185761"/>
          </a:xfrm>
          <a:prstGeom prst="rect">
            <a:avLst/>
          </a:prstGeom>
        </p:spPr>
        <p:txBody>
          <a:bodyPr wrap="square">
            <a:spAutoFit/>
          </a:bodyPr>
          <a:lstStyle/>
          <a:p>
            <a:r>
              <a:rPr lang="en-US" sz="2800" i="1" dirty="0" smtClean="0">
                <a:solidFill>
                  <a:schemeClr val="accent1"/>
                </a:solidFill>
              </a:rPr>
              <a:t>PLACES section </a:t>
            </a:r>
            <a:r>
              <a:rPr lang="en-US" sz="2800" i="1" dirty="0">
                <a:solidFill>
                  <a:schemeClr val="accent1"/>
                </a:solidFill>
              </a:rPr>
              <a:t>Youth CAPI </a:t>
            </a:r>
            <a:r>
              <a:rPr lang="en-US" sz="2800" i="1" dirty="0" smtClean="0">
                <a:solidFill>
                  <a:schemeClr val="accent1"/>
                </a:solidFill>
              </a:rPr>
              <a:t>1492</a:t>
            </a:r>
          </a:p>
          <a:p>
            <a:endParaRPr lang="en-US" sz="2800" b="1" i="1" dirty="0">
              <a:solidFill>
                <a:schemeClr val="accent1"/>
              </a:solidFill>
            </a:endParaRPr>
          </a:p>
          <a:p>
            <a:r>
              <a:rPr lang="en-US" sz="2400" b="1" i="1" dirty="0"/>
              <a:t>Who is asked this section?</a:t>
            </a:r>
            <a:r>
              <a:rPr lang="en-US" sz="2400" dirty="0"/>
              <a:t> The eligible young person</a:t>
            </a:r>
          </a:p>
          <a:p>
            <a:endParaRPr lang="en-US" sz="2400" dirty="0"/>
          </a:p>
          <a:p>
            <a:r>
              <a:rPr lang="en-US" sz="2400" b="1" i="1" dirty="0"/>
              <a:t>Brief outline of topics asked in this section:</a:t>
            </a:r>
            <a:r>
              <a:rPr lang="en-US" sz="2400" dirty="0"/>
              <a:t>  </a:t>
            </a:r>
            <a:r>
              <a:rPr lang="en-US" sz="2400" dirty="0" smtClean="0"/>
              <a:t>The typical places given us in the P/CG 1493 survey will be presented to the youth. Then we’ll ask the youth to add any other places that haven’t been collected from the parent.</a:t>
            </a:r>
            <a:endParaRPr lang="en-US" sz="2400" dirty="0"/>
          </a:p>
          <a:p>
            <a:pPr lvl="0"/>
            <a:endParaRPr lang="en-US" sz="2400" dirty="0"/>
          </a:p>
          <a:p>
            <a:r>
              <a:rPr lang="en-US" sz="2400" b="1" i="1" dirty="0"/>
              <a:t>What is Unique About this Section?</a:t>
            </a:r>
            <a:r>
              <a:rPr lang="en-US" sz="2400" i="1" dirty="0"/>
              <a:t> </a:t>
            </a:r>
            <a:r>
              <a:rPr lang="en-US" sz="2400" dirty="0" smtClean="0"/>
              <a:t>This is a </a:t>
            </a:r>
            <a:r>
              <a:rPr lang="en-US" sz="2400" b="1" dirty="0" smtClean="0"/>
              <a:t>very important </a:t>
            </a:r>
            <a:r>
              <a:rPr lang="en-US" sz="2400" dirty="0" smtClean="0"/>
              <a:t>part of the Survey, be sure to take your time and enter locations accurately.</a:t>
            </a:r>
            <a:endParaRPr lang="en-US" sz="2400" dirty="0"/>
          </a:p>
          <a:p>
            <a:endParaRPr lang="en-US" dirty="0"/>
          </a:p>
        </p:txBody>
      </p:sp>
    </p:spTree>
    <p:extLst>
      <p:ext uri="{BB962C8B-B14F-4D97-AF65-F5344CB8AC3E}">
        <p14:creationId xmlns:p14="http://schemas.microsoft.com/office/powerpoint/2010/main" val="302485773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4608"/>
            <a:ext cx="7134582" cy="523220"/>
          </a:xfrm>
          <a:prstGeom prst="rect">
            <a:avLst/>
          </a:prstGeom>
        </p:spPr>
        <p:txBody>
          <a:bodyPr wrap="none">
            <a:spAutoFit/>
          </a:bodyPr>
          <a:lstStyle/>
          <a:p>
            <a:r>
              <a:rPr lang="en-US" sz="2800" dirty="0" smtClean="0">
                <a:solidFill>
                  <a:schemeClr val="accent1"/>
                </a:solidFill>
              </a:rPr>
              <a:t>ROMANTIC RELATIONSHIPS  Section Youth 1492</a:t>
            </a:r>
            <a:endParaRPr lang="en-US" sz="2800" dirty="0">
              <a:solidFill>
                <a:schemeClr val="accent1"/>
              </a:solidFill>
            </a:endParaRPr>
          </a:p>
        </p:txBody>
      </p:sp>
      <p:sp>
        <p:nvSpPr>
          <p:cNvPr id="4" name="Rectangle 3"/>
          <p:cNvSpPr/>
          <p:nvPr/>
        </p:nvSpPr>
        <p:spPr>
          <a:xfrm>
            <a:off x="1" y="1303724"/>
            <a:ext cx="12192000" cy="1569660"/>
          </a:xfrm>
          <a:prstGeom prst="rect">
            <a:avLst/>
          </a:prstGeom>
        </p:spPr>
        <p:txBody>
          <a:bodyPr wrap="square">
            <a:spAutoFit/>
          </a:bodyPr>
          <a:lstStyle/>
          <a:p>
            <a:r>
              <a:rPr lang="en-US" sz="2400" b="1" i="1" dirty="0"/>
              <a:t>Brief outline of topics asked in this section:</a:t>
            </a:r>
            <a:r>
              <a:rPr lang="en-US" sz="2400" dirty="0"/>
              <a:t> </a:t>
            </a:r>
            <a:r>
              <a:rPr lang="en-US" sz="2400" dirty="0" smtClean="0"/>
              <a:t>This section asks about the Youth’s </a:t>
            </a:r>
            <a:r>
              <a:rPr lang="en-US" sz="2400" spc="-5" dirty="0">
                <a:cs typeface="Arial Narrow"/>
              </a:rPr>
              <a:t>S</a:t>
            </a:r>
            <a:r>
              <a:rPr lang="en-US" sz="2400" dirty="0">
                <a:cs typeface="Arial Narrow"/>
              </a:rPr>
              <a:t>exual </a:t>
            </a:r>
            <a:r>
              <a:rPr lang="en-US" sz="2400" spc="-15" dirty="0">
                <a:cs typeface="Arial Narrow"/>
              </a:rPr>
              <a:t>a</a:t>
            </a:r>
            <a:r>
              <a:rPr lang="en-US" sz="2400" spc="-5" dirty="0">
                <a:cs typeface="Arial Narrow"/>
              </a:rPr>
              <a:t>nd/o</a:t>
            </a:r>
            <a:r>
              <a:rPr lang="en-US" sz="2400" dirty="0">
                <a:cs typeface="Arial Narrow"/>
              </a:rPr>
              <a:t>r r</a:t>
            </a:r>
            <a:r>
              <a:rPr lang="en-US" sz="2400" spc="-15" dirty="0">
                <a:cs typeface="Arial Narrow"/>
              </a:rPr>
              <a:t>o</a:t>
            </a:r>
            <a:r>
              <a:rPr lang="en-US" sz="2400" spc="-5" dirty="0">
                <a:cs typeface="Arial Narrow"/>
              </a:rPr>
              <a:t>man</a:t>
            </a:r>
            <a:r>
              <a:rPr lang="en-US" sz="2400" spc="-10" dirty="0">
                <a:cs typeface="Arial Narrow"/>
              </a:rPr>
              <a:t>t</a:t>
            </a:r>
            <a:r>
              <a:rPr lang="en-US" sz="2400" spc="-5" dirty="0">
                <a:cs typeface="Arial Narrow"/>
              </a:rPr>
              <a:t>i</a:t>
            </a:r>
            <a:r>
              <a:rPr lang="en-US" sz="2400" dirty="0">
                <a:cs typeface="Arial Narrow"/>
              </a:rPr>
              <a:t>c</a:t>
            </a:r>
            <a:r>
              <a:rPr lang="en-US" sz="2400" spc="5" dirty="0">
                <a:cs typeface="Arial Narrow"/>
              </a:rPr>
              <a:t> </a:t>
            </a:r>
            <a:r>
              <a:rPr lang="en-US" sz="2400" dirty="0">
                <a:cs typeface="Arial Narrow"/>
              </a:rPr>
              <a:t>re</a:t>
            </a:r>
            <a:r>
              <a:rPr lang="en-US" sz="2400" spc="-15" dirty="0">
                <a:cs typeface="Arial Narrow"/>
              </a:rPr>
              <a:t>l</a:t>
            </a:r>
            <a:r>
              <a:rPr lang="en-US" sz="2400" dirty="0">
                <a:cs typeface="Arial Narrow"/>
              </a:rPr>
              <a:t>ati</a:t>
            </a:r>
            <a:r>
              <a:rPr lang="en-US" sz="2400" spc="-15" dirty="0">
                <a:cs typeface="Arial Narrow"/>
              </a:rPr>
              <a:t>o</a:t>
            </a:r>
            <a:r>
              <a:rPr lang="en-US" sz="2400" dirty="0">
                <a:cs typeface="Arial Narrow"/>
              </a:rPr>
              <a:t>nshi</a:t>
            </a:r>
            <a:r>
              <a:rPr lang="en-US" sz="2400" spc="-15" dirty="0">
                <a:cs typeface="Arial Narrow"/>
              </a:rPr>
              <a:t>p</a:t>
            </a:r>
            <a:r>
              <a:rPr lang="en-US" sz="2400" dirty="0">
                <a:cs typeface="Arial Narrow"/>
              </a:rPr>
              <a:t>s a</a:t>
            </a:r>
            <a:r>
              <a:rPr lang="en-US" sz="2400" spc="-10" dirty="0">
                <a:cs typeface="Arial Narrow"/>
              </a:rPr>
              <a:t>m</a:t>
            </a:r>
            <a:r>
              <a:rPr lang="en-US" sz="2400" spc="-5" dirty="0">
                <a:cs typeface="Arial Narrow"/>
              </a:rPr>
              <a:t>on</a:t>
            </a:r>
            <a:r>
              <a:rPr lang="en-US" sz="2400" dirty="0">
                <a:cs typeface="Arial Narrow"/>
              </a:rPr>
              <a:t>g p</a:t>
            </a:r>
            <a:r>
              <a:rPr lang="en-US" sz="2400" spc="-10" dirty="0">
                <a:cs typeface="Arial Narrow"/>
              </a:rPr>
              <a:t>e</a:t>
            </a:r>
            <a:r>
              <a:rPr lang="en-US" sz="2400" spc="-5" dirty="0">
                <a:cs typeface="Arial Narrow"/>
              </a:rPr>
              <a:t>er</a:t>
            </a:r>
            <a:r>
              <a:rPr lang="en-US" sz="2400" dirty="0">
                <a:cs typeface="Arial Narrow"/>
              </a:rPr>
              <a:t>s </a:t>
            </a:r>
            <a:r>
              <a:rPr lang="en-US" sz="2400" spc="-10" dirty="0">
                <a:cs typeface="Arial Narrow"/>
              </a:rPr>
              <a:t>i</a:t>
            </a:r>
            <a:r>
              <a:rPr lang="en-US" sz="2400" dirty="0">
                <a:cs typeface="Arial Narrow"/>
              </a:rPr>
              <a:t>n </a:t>
            </a:r>
            <a:r>
              <a:rPr lang="en-US" sz="2400" dirty="0" smtClean="0">
                <a:cs typeface="Arial Narrow"/>
              </a:rPr>
              <a:t>ros</a:t>
            </a:r>
            <a:r>
              <a:rPr lang="en-US" sz="2400" spc="-15" dirty="0" smtClean="0">
                <a:cs typeface="Arial Narrow"/>
              </a:rPr>
              <a:t>t</a:t>
            </a:r>
            <a:r>
              <a:rPr lang="en-US" sz="2400" dirty="0" smtClean="0">
                <a:cs typeface="Arial Narrow"/>
              </a:rPr>
              <a:t>er.</a:t>
            </a:r>
            <a:endParaRPr lang="en-US" sz="2400" dirty="0">
              <a:cs typeface="Arial Narrow"/>
            </a:endParaRPr>
          </a:p>
          <a:p>
            <a:endParaRPr lang="en-US" sz="2400" dirty="0"/>
          </a:p>
          <a:p>
            <a:endParaRPr lang="en-US" sz="2400" dirty="0"/>
          </a:p>
        </p:txBody>
      </p:sp>
      <p:sp>
        <p:nvSpPr>
          <p:cNvPr id="5" name="Rectangle 4"/>
          <p:cNvSpPr/>
          <p:nvPr/>
        </p:nvSpPr>
        <p:spPr>
          <a:xfrm>
            <a:off x="1" y="2189988"/>
            <a:ext cx="12192000" cy="1200329"/>
          </a:xfrm>
          <a:prstGeom prst="rect">
            <a:avLst/>
          </a:prstGeom>
        </p:spPr>
        <p:txBody>
          <a:bodyPr wrap="square">
            <a:spAutoFit/>
          </a:bodyPr>
          <a:lstStyle/>
          <a:p>
            <a:r>
              <a:rPr lang="en-US" sz="2400" b="1" i="1" dirty="0"/>
              <a:t>Anything special about the section?</a:t>
            </a:r>
            <a:r>
              <a:rPr lang="en-US" sz="2400" dirty="0"/>
              <a:t> This is a very sensitive subject for Youth and the P/CG, try to ensure neither you nor the P/CG is reading over their shoulder or hovering.</a:t>
            </a:r>
          </a:p>
          <a:p>
            <a:endParaRPr lang="en-US" sz="2400" dirty="0"/>
          </a:p>
        </p:txBody>
      </p:sp>
      <p:sp>
        <p:nvSpPr>
          <p:cNvPr id="6" name="Rectangle 5"/>
          <p:cNvSpPr/>
          <p:nvPr/>
        </p:nvSpPr>
        <p:spPr>
          <a:xfrm>
            <a:off x="0" y="795892"/>
            <a:ext cx="6730584" cy="461665"/>
          </a:xfrm>
          <a:prstGeom prst="rect">
            <a:avLst/>
          </a:prstGeom>
        </p:spPr>
        <p:txBody>
          <a:bodyPr wrap="square">
            <a:spAutoFit/>
          </a:bodyPr>
          <a:lstStyle/>
          <a:p>
            <a:r>
              <a:rPr lang="en-US" sz="2400" b="1" i="1" dirty="0"/>
              <a:t>Who is asked this section</a:t>
            </a:r>
            <a:r>
              <a:rPr lang="en-US" sz="2400" b="1" i="1" dirty="0" smtClean="0"/>
              <a:t>?</a:t>
            </a:r>
            <a:r>
              <a:rPr lang="en-US" sz="2400" dirty="0"/>
              <a:t> The Youth Respondent</a:t>
            </a:r>
            <a:r>
              <a:rPr lang="en-US" sz="2400" dirty="0" smtClean="0"/>
              <a:t> </a:t>
            </a:r>
            <a:endParaRPr lang="en-US" sz="2400" dirty="0"/>
          </a:p>
        </p:txBody>
      </p:sp>
    </p:spTree>
    <p:extLst>
      <p:ext uri="{BB962C8B-B14F-4D97-AF65-F5344CB8AC3E}">
        <p14:creationId xmlns:p14="http://schemas.microsoft.com/office/powerpoint/2010/main" val="310546193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0"/>
            <a:ext cx="12192000" cy="7879080"/>
          </a:xfrm>
          <a:prstGeom prst="rect">
            <a:avLst/>
          </a:prstGeom>
        </p:spPr>
        <p:txBody>
          <a:bodyPr wrap="square">
            <a:spAutoFit/>
          </a:bodyPr>
          <a:lstStyle/>
          <a:p>
            <a:r>
              <a:rPr lang="en-US" sz="2800" i="1" dirty="0" smtClean="0">
                <a:solidFill>
                  <a:schemeClr val="accent1"/>
                </a:solidFill>
              </a:rPr>
              <a:t>SEXUAL BEHAVIOR section Youth 1492</a:t>
            </a:r>
          </a:p>
          <a:p>
            <a:endParaRPr lang="en-US" sz="2800" b="1" i="1" dirty="0">
              <a:solidFill>
                <a:schemeClr val="accent1"/>
              </a:solidFill>
            </a:endParaRPr>
          </a:p>
          <a:p>
            <a:r>
              <a:rPr lang="en-US" sz="2400" b="1" i="1" dirty="0" smtClean="0"/>
              <a:t>Who </a:t>
            </a:r>
            <a:r>
              <a:rPr lang="en-US" sz="2400" b="1" i="1" dirty="0"/>
              <a:t>is asked this section?</a:t>
            </a:r>
            <a:r>
              <a:rPr lang="en-US" sz="2400" dirty="0"/>
              <a:t> The eligible young </a:t>
            </a:r>
            <a:r>
              <a:rPr lang="en-US" sz="2400" dirty="0" smtClean="0"/>
              <a:t>person</a:t>
            </a:r>
          </a:p>
          <a:p>
            <a:endParaRPr lang="en-US" sz="2400" dirty="0"/>
          </a:p>
          <a:p>
            <a:r>
              <a:rPr lang="en-US" sz="2400" b="1" i="1" dirty="0" smtClean="0"/>
              <a:t>Brief outline of topics asked in this section:</a:t>
            </a:r>
            <a:r>
              <a:rPr lang="en-US" sz="2400" dirty="0" smtClean="0"/>
              <a:t>  This section asks about an array of sexual question from kissing to number of sexual partners.</a:t>
            </a:r>
          </a:p>
          <a:p>
            <a:pPr lvl="0"/>
            <a:endParaRPr lang="en-US" sz="2400" dirty="0"/>
          </a:p>
          <a:p>
            <a:r>
              <a:rPr lang="en-US" sz="2400" b="1" i="1" dirty="0"/>
              <a:t>What is Unique About this Section?</a:t>
            </a:r>
            <a:r>
              <a:rPr lang="en-US" sz="2400" i="1" dirty="0"/>
              <a:t> </a:t>
            </a:r>
            <a:r>
              <a:rPr lang="en-US" sz="2400" dirty="0"/>
              <a:t>This is a very sensitive subject for Youth and the P/CG, try to ensure neither you nor the P/CG is reading over their shoulder or </a:t>
            </a:r>
            <a:r>
              <a:rPr lang="en-US" sz="2400" dirty="0" smtClean="0"/>
              <a:t>hovering. Also, </a:t>
            </a:r>
            <a:r>
              <a:rPr lang="en-US" sz="2400" dirty="0"/>
              <a:t>remind the Youth about the Federal Certificate of Confidentiality and how it ensures their answers will remain </a:t>
            </a:r>
            <a:r>
              <a:rPr lang="en-US" sz="2400" dirty="0" smtClean="0"/>
              <a:t>private; even from parents, teachers and law enforcement. </a:t>
            </a:r>
            <a:r>
              <a:rPr lang="en-US" sz="2400" dirty="0"/>
              <a:t>Encourage them to answer all the questions they feel comfortable doing, but on questions they feel they cannot answer honestly, we would prefer that you pick "REFUSE". </a:t>
            </a:r>
            <a:endParaRPr lang="en-US" sz="2400" dirty="0" smtClean="0"/>
          </a:p>
          <a:p>
            <a:r>
              <a:rPr lang="en-US" sz="2400" dirty="0" smtClean="0"/>
              <a:t>Have </a:t>
            </a:r>
            <a:r>
              <a:rPr lang="en-US" sz="2400" dirty="0"/>
              <a:t>this handy-</a:t>
            </a:r>
          </a:p>
          <a:p>
            <a:r>
              <a:rPr lang="en-US" sz="2400" b="1" dirty="0" smtClean="0"/>
              <a:t>Do </a:t>
            </a:r>
            <a:r>
              <a:rPr lang="en-US" sz="2400" b="1" dirty="0"/>
              <a:t>you have a problem and need help with suicide, abuse, drugs and alcohol or other problems? </a:t>
            </a:r>
            <a:r>
              <a:rPr lang="en-US" sz="2400" dirty="0"/>
              <a:t/>
            </a:r>
            <a:br>
              <a:rPr lang="en-US" sz="2400" dirty="0"/>
            </a:br>
            <a:r>
              <a:rPr lang="en-US" sz="2400" b="1" dirty="0" smtClean="0"/>
              <a:t>Call </a:t>
            </a:r>
            <a:r>
              <a:rPr lang="en-US" sz="2400" b="1" dirty="0"/>
              <a:t>the </a:t>
            </a:r>
            <a:r>
              <a:rPr lang="en-US" sz="2400" b="1" dirty="0" err="1"/>
              <a:t>Netcare</a:t>
            </a:r>
            <a:r>
              <a:rPr lang="en-US" sz="2400" b="1" dirty="0"/>
              <a:t> Crisis Hotline at 276-CARE (2273). Services are available to anyone, regardless of the ability to pay.</a:t>
            </a:r>
            <a:r>
              <a:rPr lang="en-US" sz="2400" dirty="0"/>
              <a:t> </a:t>
            </a:r>
          </a:p>
          <a:p>
            <a:r>
              <a:rPr lang="en-US" sz="2400" dirty="0"/>
              <a:t> </a:t>
            </a:r>
          </a:p>
          <a:p>
            <a:endParaRPr lang="en-US" sz="2400" dirty="0"/>
          </a:p>
          <a:p>
            <a:endParaRPr lang="en-US" dirty="0"/>
          </a:p>
        </p:txBody>
      </p:sp>
    </p:spTree>
    <p:extLst>
      <p:ext uri="{BB962C8B-B14F-4D97-AF65-F5344CB8AC3E}">
        <p14:creationId xmlns:p14="http://schemas.microsoft.com/office/powerpoint/2010/main" val="336082118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432530"/>
          </a:xfrm>
          <a:prstGeom prst="rect">
            <a:avLst/>
          </a:prstGeom>
        </p:spPr>
        <p:txBody>
          <a:bodyPr wrap="square">
            <a:spAutoFit/>
          </a:bodyPr>
          <a:lstStyle/>
          <a:p>
            <a:r>
              <a:rPr lang="en-US" sz="2800" i="1" dirty="0" smtClean="0">
                <a:solidFill>
                  <a:schemeClr val="accent1"/>
                </a:solidFill>
              </a:rPr>
              <a:t>PARTNER VIOLENCE section Youth 1492</a:t>
            </a:r>
            <a:endParaRPr lang="en-US" sz="2800" b="1" i="1" dirty="0">
              <a:solidFill>
                <a:schemeClr val="accent1"/>
              </a:solidFill>
            </a:endParaRPr>
          </a:p>
          <a:p>
            <a:r>
              <a:rPr lang="en-US" sz="2400" b="1" i="1" dirty="0" smtClean="0"/>
              <a:t>Who </a:t>
            </a:r>
            <a:r>
              <a:rPr lang="en-US" sz="2400" b="1" i="1" dirty="0"/>
              <a:t>is asked this section?</a:t>
            </a:r>
            <a:r>
              <a:rPr lang="en-US" sz="2400" dirty="0"/>
              <a:t> The eligible young </a:t>
            </a:r>
            <a:r>
              <a:rPr lang="en-US" sz="2400" dirty="0" smtClean="0"/>
              <a:t>person</a:t>
            </a:r>
          </a:p>
          <a:p>
            <a:endParaRPr lang="en-US" sz="2400" dirty="0"/>
          </a:p>
          <a:p>
            <a:r>
              <a:rPr lang="en-US" sz="2400" b="1" i="1" dirty="0" smtClean="0"/>
              <a:t>Brief outline of topics asked in this section:</a:t>
            </a:r>
            <a:r>
              <a:rPr lang="en-US" sz="2400" dirty="0"/>
              <a:t> </a:t>
            </a:r>
            <a:r>
              <a:rPr lang="en-US" sz="2400" dirty="0" smtClean="0"/>
              <a:t>This section covers violent acts committed by the respondent, to the respondent and violent acts committed in the presence of the youth respondent.</a:t>
            </a:r>
          </a:p>
          <a:p>
            <a:pPr lvl="0"/>
            <a:endParaRPr lang="en-US" sz="2400" dirty="0"/>
          </a:p>
          <a:p>
            <a:r>
              <a:rPr lang="en-US" sz="2400" b="1" i="1" dirty="0"/>
              <a:t>What is Unique About this Section</a:t>
            </a:r>
            <a:r>
              <a:rPr lang="en-US" sz="2400" b="1" i="1" dirty="0" smtClean="0"/>
              <a:t>? </a:t>
            </a:r>
            <a:r>
              <a:rPr lang="en-US" sz="2400" dirty="0"/>
              <a:t>If the youth expresses concerns, remind them about the Federal Certificate of Confidentiality and how it ensures their answers will remain private. </a:t>
            </a:r>
            <a:endParaRPr lang="en-US" sz="2400" dirty="0" smtClean="0"/>
          </a:p>
          <a:p>
            <a:endParaRPr lang="en-US" sz="2400" dirty="0" smtClean="0"/>
          </a:p>
          <a:p>
            <a:r>
              <a:rPr lang="en-US" sz="2400" dirty="0" smtClean="0"/>
              <a:t>Have </a:t>
            </a:r>
            <a:r>
              <a:rPr lang="en-US" sz="2400" dirty="0"/>
              <a:t>this handy-</a:t>
            </a:r>
          </a:p>
          <a:p>
            <a:r>
              <a:rPr lang="en-US" sz="2400" b="1" dirty="0" smtClean="0"/>
              <a:t>Do </a:t>
            </a:r>
            <a:r>
              <a:rPr lang="en-US" sz="2400" b="1" dirty="0"/>
              <a:t>you have a problem and need help with suicide, abuse, drugs and alcohol or other problems? </a:t>
            </a:r>
            <a:r>
              <a:rPr lang="en-US" sz="2400" dirty="0"/>
              <a:t/>
            </a:r>
            <a:br>
              <a:rPr lang="en-US" sz="2400" dirty="0"/>
            </a:br>
            <a:r>
              <a:rPr lang="en-US" sz="2400" b="1" dirty="0" smtClean="0"/>
              <a:t>Call </a:t>
            </a:r>
            <a:r>
              <a:rPr lang="en-US" sz="2400" b="1" dirty="0"/>
              <a:t>the </a:t>
            </a:r>
            <a:r>
              <a:rPr lang="en-US" sz="2400" b="1" dirty="0" err="1"/>
              <a:t>Netcare</a:t>
            </a:r>
            <a:r>
              <a:rPr lang="en-US" sz="2400" b="1" dirty="0"/>
              <a:t> Crisis Hotline at 276-CARE (2273). Services are available to anyone, regardless of the ability to pay.</a:t>
            </a:r>
            <a:r>
              <a:rPr lang="en-US" sz="2400" dirty="0"/>
              <a:t> </a:t>
            </a:r>
          </a:p>
          <a:p>
            <a:r>
              <a:rPr lang="en-US" sz="2400" dirty="0"/>
              <a:t> </a:t>
            </a:r>
          </a:p>
          <a:p>
            <a:endParaRPr lang="en-US" sz="2400" dirty="0"/>
          </a:p>
        </p:txBody>
      </p:sp>
    </p:spTree>
    <p:extLst>
      <p:ext uri="{BB962C8B-B14F-4D97-AF65-F5344CB8AC3E}">
        <p14:creationId xmlns:p14="http://schemas.microsoft.com/office/powerpoint/2010/main" val="362547842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64697" y="397328"/>
            <a:ext cx="9686925" cy="3908762"/>
          </a:xfrm>
          <a:prstGeom prst="rect">
            <a:avLst/>
          </a:prstGeom>
          <a:noFill/>
        </p:spPr>
        <p:txBody>
          <a:bodyPr wrap="square" rtlCol="0">
            <a:spAutoFit/>
          </a:bodyPr>
          <a:lstStyle/>
          <a:p>
            <a:r>
              <a:rPr lang="en-US" sz="3200" i="1" dirty="0">
                <a:solidFill>
                  <a:schemeClr val="accent1"/>
                </a:solidFill>
              </a:rPr>
              <a:t>Youth </a:t>
            </a:r>
            <a:r>
              <a:rPr lang="en-US" sz="3200" i="1" dirty="0" smtClean="0">
                <a:solidFill>
                  <a:schemeClr val="accent1"/>
                </a:solidFill>
              </a:rPr>
              <a:t>1492-End of Visit 1</a:t>
            </a:r>
            <a:endParaRPr lang="en-US" sz="3200" b="1" i="1" dirty="0">
              <a:solidFill>
                <a:schemeClr val="accent1"/>
              </a:solidFill>
            </a:endParaRPr>
          </a:p>
          <a:p>
            <a:endParaRPr lang="en-US" b="1" dirty="0"/>
          </a:p>
          <a:p>
            <a:r>
              <a:rPr lang="en-US" b="1" dirty="0"/>
              <a:t>Scan the QR code to provision smartphone</a:t>
            </a:r>
          </a:p>
          <a:p>
            <a:r>
              <a:rPr lang="en-US" b="1" dirty="0" smtClean="0"/>
              <a:t>Do practice questions with youth on the smartphone</a:t>
            </a:r>
          </a:p>
          <a:p>
            <a:r>
              <a:rPr lang="en-US" b="1" dirty="0" smtClean="0"/>
              <a:t>Give instructions on saliva collection if this is a biomarker household</a:t>
            </a:r>
          </a:p>
          <a:p>
            <a:r>
              <a:rPr lang="en-US" b="1" dirty="0" smtClean="0"/>
              <a:t>Make sure you have the signed permission, assent, consent and equipment receipts.</a:t>
            </a:r>
          </a:p>
          <a:p>
            <a:r>
              <a:rPr lang="en-US" b="1" dirty="0" smtClean="0"/>
              <a:t>Remind parent and youth of Visit 2 appointment</a:t>
            </a:r>
          </a:p>
          <a:p>
            <a:endParaRPr lang="en-US" b="1" dirty="0"/>
          </a:p>
          <a:p>
            <a:r>
              <a:rPr lang="en-US" b="1" dirty="0" smtClean="0"/>
              <a:t>Let the whole household know how grateful we are for their time and participation!</a:t>
            </a:r>
          </a:p>
          <a:p>
            <a:endParaRPr lang="en-US" b="1" dirty="0" smtClean="0"/>
          </a:p>
          <a:p>
            <a:r>
              <a:rPr lang="en-US" b="1" dirty="0" smtClean="0"/>
              <a:t>Pat yourself on the back!! You’ve done a whole lot of work to get this far. </a:t>
            </a:r>
          </a:p>
          <a:p>
            <a:endParaRPr lang="en-US" b="1" dirty="0" smtClean="0"/>
          </a:p>
          <a:p>
            <a:endParaRPr lang="en-US" dirty="0"/>
          </a:p>
        </p:txBody>
      </p:sp>
    </p:spTree>
    <p:extLst>
      <p:ext uri="{BB962C8B-B14F-4D97-AF65-F5344CB8AC3E}">
        <p14:creationId xmlns:p14="http://schemas.microsoft.com/office/powerpoint/2010/main" val="424370880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6770</TotalTime>
  <Words>2830</Words>
  <Application>Microsoft Office PowerPoint</Application>
  <PresentationFormat>Widescreen</PresentationFormat>
  <Paragraphs>201</Paragraphs>
  <Slides>23</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23</vt:i4>
      </vt:variant>
    </vt:vector>
  </HeadingPairs>
  <TitlesOfParts>
    <vt:vector size="31" baseType="lpstr">
      <vt:lpstr>Arial</vt:lpstr>
      <vt:lpstr>Arial Narrow</vt:lpstr>
      <vt:lpstr>Baskerville Old Face</vt:lpstr>
      <vt:lpstr>Calibri</vt:lpstr>
      <vt:lpstr>Calibri Light</vt:lpstr>
      <vt:lpstr>Times New Roman</vt:lpstr>
      <vt:lpstr>Wingdings</vt:lpstr>
      <vt:lpstr>Office Theme</vt:lpstr>
      <vt:lpstr>The OHIO STUDY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The Ohio State University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OHIO STUDY</dc:title>
  <dc:creator>Justin Vance</dc:creator>
  <cp:lastModifiedBy>Loretta Pierfelice</cp:lastModifiedBy>
  <cp:revision>398</cp:revision>
  <dcterms:created xsi:type="dcterms:W3CDTF">2013-10-25T18:19:02Z</dcterms:created>
  <dcterms:modified xsi:type="dcterms:W3CDTF">2014-01-24T16:24:19Z</dcterms:modified>
</cp:coreProperties>
</file>